
<file path=[Content_Types].xml><?xml version="1.0" encoding="utf-8"?>
<Types xmlns="http://schemas.openxmlformats.org/package/2006/content-types"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embeddedFontLst>
    <p:embeddedFont>
      <p:font typeface="Source Han Sans CN Bold"/>
      <p:regular r:id="rId23"/>
    </p:embeddedFont>
    <p:embeddedFont>
      <p:font typeface="Source Han Sans"/>
      <p:regular r:id="rId24"/>
    </p:embeddedFont>
    <p:embeddedFont>
      <p:font typeface="OPPOSans R"/>
      <p:regular r:id="rId25"/>
    </p:embeddedFont>
    <p:embeddedFont>
      <p:font typeface="OPPOSans H"/>
      <p:regular r:id="rId26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font" Target="fonts/font2.fntdata"/>
<Relationship Id="rId24" Type="http://schemas.openxmlformats.org/officeDocument/2006/relationships/font" Target="fonts/font1.fntdata"/>
<Relationship Id="rId25" Type="http://schemas.openxmlformats.org/officeDocument/2006/relationships/font" Target="fonts/font4.fntdata"/>
<Relationship Id="rId26" Type="http://schemas.openxmlformats.org/officeDocument/2006/relationships/font" Target="fonts/font3.fntdata"/>
</Relationships>
</file>

<file path=ppt/media/>
</file>

<file path=ppt/media/image1.png>
</file>

<file path=ppt/media/image2.png>
</file>

<file path=ppt/media/image3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1"/>
            <a:ext cx="12244915" cy="690053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637" t="0" r="637" b="0"/>
          <a:stretch>
            <a:fillRect/>
          </a:stretch>
        </p:blipFill>
        <p:spPr>
          <a:xfrm rot="0" flipH="0" flipV="0">
            <a:off x="15824" y="-58860"/>
            <a:ext cx="12213266" cy="6933187"/>
          </a:xfrm>
          <a:custGeom>
            <a:avLst/>
            <a:gdLst>
              <a:gd name="connsiteX0" fmla="*/ 0 w 12213266"/>
              <a:gd name="connsiteY0" fmla="*/ 0 h 6933187"/>
              <a:gd name="connsiteX1" fmla="*/ 12213266 w 12213266"/>
              <a:gd name="connsiteY1" fmla="*/ 0 h 6933187"/>
              <a:gd name="connsiteX2" fmla="*/ 12213266 w 12213266"/>
              <a:gd name="connsiteY2" fmla="*/ 6933187 h 6933187"/>
              <a:gd name="connsiteX3" fmla="*/ 0 w 12213266"/>
              <a:gd name="connsiteY3" fmla="*/ 6933187 h 6933187"/>
            </a:gdLst>
            <a:rect l="l" t="t" r="r" b="b"/>
            <a:pathLst>
              <a:path w="12213266" h="6933187">
                <a:moveTo>
                  <a:pt x="0" y="0"/>
                </a:moveTo>
                <a:lnTo>
                  <a:pt x="12213266" y="0"/>
                </a:lnTo>
                <a:lnTo>
                  <a:pt x="12213266" y="6933187"/>
                </a:lnTo>
                <a:lnTo>
                  <a:pt x="0" y="693318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-58860"/>
            <a:ext cx="7368486" cy="6949517"/>
          </a:xfrm>
          <a:custGeom>
            <a:avLst/>
            <a:gdLst>
              <a:gd name="connsiteX0" fmla="*/ 0 w 7368486"/>
              <a:gd name="connsiteY0" fmla="*/ 0 h 6933187"/>
              <a:gd name="connsiteX1" fmla="*/ 7368486 w 7368486"/>
              <a:gd name="connsiteY1" fmla="*/ 0 h 6933187"/>
              <a:gd name="connsiteX2" fmla="*/ 7368486 w 7368486"/>
              <a:gd name="connsiteY2" fmla="*/ 4586853 h 6933187"/>
              <a:gd name="connsiteX3" fmla="*/ 5022152 w 7368486"/>
              <a:gd name="connsiteY3" fmla="*/ 6933187 h 6933187"/>
              <a:gd name="connsiteX4" fmla="*/ 0 w 7368486"/>
              <a:gd name="connsiteY4" fmla="*/ 6933187 h 6933187"/>
            </a:gdLst>
            <a:rect l="l" t="t" r="r" b="b"/>
            <a:pathLst>
              <a:path w="7368486" h="6933187">
                <a:moveTo>
                  <a:pt x="0" y="0"/>
                </a:moveTo>
                <a:lnTo>
                  <a:pt x="7368486" y="0"/>
                </a:lnTo>
                <a:lnTo>
                  <a:pt x="7368486" y="4586853"/>
                </a:lnTo>
                <a:cubicBezTo>
                  <a:pt x="7368486" y="5882697"/>
                  <a:pt x="6317996" y="6933187"/>
                  <a:pt x="5022152" y="6933187"/>
                </a:cubicBezTo>
                <a:lnTo>
                  <a:pt x="0" y="6933187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20162" y="4273496"/>
            <a:ext cx="5353964" cy="621902"/>
          </a:xfrm>
          <a:prstGeom prst="round2Diag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83786" y="1398502"/>
            <a:ext cx="3512738" cy="1098357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gradFill>
                  <a:gsLst>
                    <a:gs pos="0">
                      <a:srgbClr val="0B5394">
                        <a:alpha val="100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20XX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11526" y="2282149"/>
            <a:ext cx="6354399" cy="17127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53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大模型在软件开发中的提效实践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25419" y="5433166"/>
            <a:ext cx="2618952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18915" y="5547256"/>
            <a:ext cx="315051" cy="341277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121910" y="5426013"/>
            <a:ext cx="2618952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434275" y="5577506"/>
            <a:ext cx="365836" cy="365836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0800000" flipH="1" flipV="0">
            <a:off x="9532239" y="3142905"/>
            <a:ext cx="2712676" cy="3754213"/>
          </a:xfrm>
          <a:custGeom>
            <a:avLst/>
            <a:gdLst>
              <a:gd name="connsiteX0" fmla="*/ 0 w 4823514"/>
              <a:gd name="connsiteY0" fmla="*/ 0 h 6907684"/>
              <a:gd name="connsiteX1" fmla="*/ 4823514 w 4823514"/>
              <a:gd name="connsiteY1" fmla="*/ 0 h 6907684"/>
              <a:gd name="connsiteX2" fmla="*/ 4823514 w 4823514"/>
              <a:gd name="connsiteY2" fmla="*/ 6907684 h 6907684"/>
              <a:gd name="connsiteX3" fmla="*/ 2047033 w 4823514"/>
              <a:gd name="connsiteY3" fmla="*/ 6907684 h 6907684"/>
              <a:gd name="connsiteX4" fmla="*/ 3452 w 4823514"/>
              <a:gd name="connsiteY4" fmla="*/ 5063526 h 6907684"/>
              <a:gd name="connsiteX5" fmla="*/ 0 w 4823514"/>
              <a:gd name="connsiteY5" fmla="*/ 4995172 h 6907684"/>
            </a:gdLst>
            <a:rect l="l" t="t" r="r" b="b"/>
            <a:pathLst>
              <a:path w="4823514" h="6907684">
                <a:moveTo>
                  <a:pt x="0" y="0"/>
                </a:moveTo>
                <a:lnTo>
                  <a:pt x="4823514" y="0"/>
                </a:lnTo>
                <a:lnTo>
                  <a:pt x="4823514" y="6907684"/>
                </a:lnTo>
                <a:lnTo>
                  <a:pt x="2047033" y="6907684"/>
                </a:lnTo>
                <a:cubicBezTo>
                  <a:pt x="983443" y="6907684"/>
                  <a:pt x="108647" y="6099362"/>
                  <a:pt x="3452" y="5063526"/>
                </a:cubicBezTo>
                <a:lnTo>
                  <a:pt x="0" y="4995172"/>
                </a:lnTo>
                <a:close/>
              </a:path>
            </a:pathLst>
          </a:custGeom>
          <a:gradFill>
            <a:gsLst>
              <a:gs pos="12000">
                <a:schemeClr val="accent1">
                  <a:alpha val="70245"/>
                </a:schemeClr>
              </a:gs>
              <a:gs pos="100000">
                <a:schemeClr val="accent1">
                  <a:lumMod val="40000"/>
                  <a:lumOff val="60000"/>
                  <a:alpha val="28521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052444" y="5744907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bg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0800000" flipH="1" flipV="0">
            <a:off x="0" y="-42530"/>
            <a:ext cx="2983131" cy="87261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18801" y="275322"/>
            <a:ext cx="1945527" cy="2415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259867" y="691065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3591793" y="1596133"/>
            <a:ext cx="2081447" cy="703095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13000">
                <a:schemeClr val="accent1">
                  <a:lumMod val="40000"/>
                  <a:lumOff val="60000"/>
                  <a:alpha val="0"/>
                </a:schemeClr>
              </a:gs>
              <a:gs pos="100000">
                <a:schemeClr val="accent1">
                  <a:alpha val="30000"/>
                </a:schemeClr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43904" y="4398110"/>
            <a:ext cx="5353964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86213" y="4450616"/>
            <a:ext cx="3159649" cy="4720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1">
            <a:off x="3807988" y="4690576"/>
            <a:ext cx="1481835" cy="45719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039049" y="5623293"/>
            <a:ext cx="781452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594422" y="5632713"/>
            <a:ext cx="932662" cy="261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202X.X
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1136154" y="5623293"/>
            <a:ext cx="917463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952239" y="5632713"/>
            <a:ext cx="792320" cy="261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41724" y="5303580"/>
            <a:ext cx="10814602" cy="787157"/>
          </a:xfrm>
          <a:prstGeom prst="trapezoid">
            <a:avLst>
              <a:gd name="adj" fmla="val 180569"/>
            </a:avLst>
          </a:prstGeom>
          <a:gradFill>
            <a:gsLst>
              <a:gs pos="11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5400000" scaled="0"/>
          </a:gradFill>
          <a:ln w="12700" cap="sq">
            <a:gradFill>
              <a:gsLst>
                <a:gs pos="3000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109870" y="5739122"/>
            <a:ext cx="9798911" cy="701465"/>
          </a:xfrm>
          <a:prstGeom prst="trapezoid">
            <a:avLst>
              <a:gd name="adj" fmla="val 144932"/>
            </a:avLst>
          </a:prstGeom>
          <a:gradFill>
            <a:gsLst>
              <a:gs pos="30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55452" y="3248871"/>
            <a:ext cx="3081098" cy="347315"/>
          </a:xfrm>
          <a:prstGeom prst="trapezoid">
            <a:avLst>
              <a:gd name="adj" fmla="val 0"/>
            </a:avLst>
          </a:prstGeom>
          <a:gradFill>
            <a:gsLst>
              <a:gs pos="11000">
                <a:schemeClr val="accent1">
                  <a:alpha val="0"/>
                </a:schemeClr>
              </a:gs>
              <a:gs pos="100000">
                <a:schemeClr val="accent1">
                  <a:alpha val="15000"/>
                </a:schemeClr>
              </a:gs>
            </a:gsLst>
            <a:lin ang="5400000" scaled="0"/>
          </a:gradFill>
          <a:ln w="12700" cap="sq">
            <a:gradFill>
              <a:gsLst>
                <a:gs pos="3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365222" y="3248871"/>
            <a:ext cx="3081098" cy="347315"/>
          </a:xfrm>
          <a:prstGeom prst="trapezoid">
            <a:avLst>
              <a:gd name="adj" fmla="val 0"/>
            </a:avLst>
          </a:prstGeom>
          <a:gradFill>
            <a:gsLst>
              <a:gs pos="11000">
                <a:schemeClr val="accent1">
                  <a:alpha val="0"/>
                </a:schemeClr>
              </a:gs>
              <a:gs pos="100000">
                <a:schemeClr val="accent1">
                  <a:alpha val="15000"/>
                </a:schemeClr>
              </a:gs>
            </a:gsLst>
            <a:lin ang="5400000" scaled="0"/>
          </a:gradFill>
          <a:ln w="12700" cap="sq">
            <a:gradFill>
              <a:gsLst>
                <a:gs pos="3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45681" y="3248871"/>
            <a:ext cx="3081098" cy="347315"/>
          </a:xfrm>
          <a:prstGeom prst="trapezoid">
            <a:avLst>
              <a:gd name="adj" fmla="val 0"/>
            </a:avLst>
          </a:prstGeom>
          <a:gradFill>
            <a:gsLst>
              <a:gs pos="11000">
                <a:schemeClr val="accent1">
                  <a:alpha val="0"/>
                </a:schemeClr>
              </a:gs>
              <a:gs pos="100000">
                <a:schemeClr val="accent1">
                  <a:alpha val="15000"/>
                </a:schemeClr>
              </a:gs>
            </a:gsLst>
            <a:lin ang="5400000" scaled="0"/>
          </a:gradFill>
          <a:ln w="12700" cap="sq">
            <a:gradFill>
              <a:gsLst>
                <a:gs pos="3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293621" y="2103082"/>
            <a:ext cx="2612559" cy="590617"/>
          </a:xfrm>
          <a:custGeom>
            <a:avLst/>
            <a:gdLst>
              <a:gd name="connsiteX0" fmla="*/ 3314700 w 3314700"/>
              <a:gd name="connsiteY0" fmla="*/ 0 h 504825"/>
              <a:gd name="connsiteX1" fmla="*/ 1543050 w 3314700"/>
              <a:gd name="connsiteY1" fmla="*/ 95250 h 504825"/>
              <a:gd name="connsiteX2" fmla="*/ 0 w 3314700"/>
              <a:gd name="connsiteY2" fmla="*/ 504825 h 504825"/>
            </a:gdLst>
            <a:rect l="l" t="t" r="r" b="b"/>
            <a:pathLst>
              <a:path w="3314700" h="504825">
                <a:moveTo>
                  <a:pt x="3314700" y="0"/>
                </a:moveTo>
                <a:cubicBezTo>
                  <a:pt x="2705100" y="5556"/>
                  <a:pt x="2095500" y="11113"/>
                  <a:pt x="1543050" y="95250"/>
                </a:cubicBezTo>
                <a:cubicBezTo>
                  <a:pt x="990600" y="179387"/>
                  <a:pt x="495300" y="342106"/>
                  <a:pt x="0" y="504825"/>
                </a:cubicBezTo>
              </a:path>
            </a:pathLst>
          </a:custGeom>
          <a:noFill/>
          <a:ln w="19050" cap="sq">
            <a:gradFill>
              <a:gsLst>
                <a:gs pos="0">
                  <a:schemeClr val="accent1">
                    <a:lumMod val="20000"/>
                    <a:lumOff val="80000"/>
                    <a:alpha val="40000"/>
                  </a:schemeClr>
                </a:gs>
                <a:gs pos="36000">
                  <a:schemeClr val="accent1"/>
                </a:gs>
              </a:gsLst>
              <a:lin ang="5400000" scaled="0"/>
            </a:gradFill>
            <a:miter/>
            <a:headEnd type="none" w="lg" len="lg"/>
            <a:tailEnd type="stealth" w="lg" len="lg"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29061" y="2149318"/>
            <a:ext cx="166939" cy="590617"/>
          </a:xfrm>
          <a:custGeom>
            <a:avLst/>
            <a:gdLst>
              <a:gd name="connsiteX0" fmla="*/ 3314700 w 3314700"/>
              <a:gd name="connsiteY0" fmla="*/ 0 h 504825"/>
              <a:gd name="connsiteX1" fmla="*/ 1543050 w 3314700"/>
              <a:gd name="connsiteY1" fmla="*/ 95250 h 504825"/>
              <a:gd name="connsiteX2" fmla="*/ 0 w 3314700"/>
              <a:gd name="connsiteY2" fmla="*/ 504825 h 504825"/>
            </a:gdLst>
            <a:rect l="l" t="t" r="r" b="b"/>
            <a:pathLst>
              <a:path w="3314700" h="504825">
                <a:moveTo>
                  <a:pt x="3314700" y="0"/>
                </a:moveTo>
                <a:cubicBezTo>
                  <a:pt x="2705100" y="5556"/>
                  <a:pt x="2095500" y="11113"/>
                  <a:pt x="1543050" y="95250"/>
                </a:cubicBezTo>
                <a:cubicBezTo>
                  <a:pt x="990600" y="179387"/>
                  <a:pt x="495300" y="342106"/>
                  <a:pt x="0" y="504825"/>
                </a:cubicBezTo>
              </a:path>
            </a:pathLst>
          </a:custGeom>
          <a:noFill/>
          <a:ln w="19050" cap="sq">
            <a:gradFill>
              <a:gsLst>
                <a:gs pos="0">
                  <a:schemeClr val="accent1">
                    <a:lumMod val="20000"/>
                    <a:lumOff val="80000"/>
                    <a:alpha val="40000"/>
                  </a:schemeClr>
                </a:gs>
                <a:gs pos="63000">
                  <a:schemeClr val="accent1"/>
                </a:gs>
              </a:gsLst>
              <a:lin ang="5400000" scaled="0"/>
            </a:gradFill>
            <a:miter/>
            <a:headEnd type="none" w="lg" len="lg"/>
            <a:tailEnd type="stealth" w="lg" len="lg"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7509656" y="2103082"/>
            <a:ext cx="2388723" cy="590617"/>
          </a:xfrm>
          <a:custGeom>
            <a:avLst/>
            <a:gdLst>
              <a:gd name="connsiteX0" fmla="*/ 3314700 w 3314700"/>
              <a:gd name="connsiteY0" fmla="*/ 0 h 504825"/>
              <a:gd name="connsiteX1" fmla="*/ 1543050 w 3314700"/>
              <a:gd name="connsiteY1" fmla="*/ 95250 h 504825"/>
              <a:gd name="connsiteX2" fmla="*/ 0 w 3314700"/>
              <a:gd name="connsiteY2" fmla="*/ 504825 h 504825"/>
            </a:gdLst>
            <a:rect l="l" t="t" r="r" b="b"/>
            <a:pathLst>
              <a:path w="3314700" h="504825">
                <a:moveTo>
                  <a:pt x="3314700" y="0"/>
                </a:moveTo>
                <a:cubicBezTo>
                  <a:pt x="2705100" y="5556"/>
                  <a:pt x="2095500" y="11113"/>
                  <a:pt x="1543050" y="95250"/>
                </a:cubicBezTo>
                <a:cubicBezTo>
                  <a:pt x="990600" y="179387"/>
                  <a:pt x="495300" y="342106"/>
                  <a:pt x="0" y="504825"/>
                </a:cubicBezTo>
              </a:path>
            </a:pathLst>
          </a:custGeom>
          <a:noFill/>
          <a:ln w="19050" cap="sq">
            <a:gradFill>
              <a:gsLst>
                <a:gs pos="0">
                  <a:schemeClr val="accent1">
                    <a:lumMod val="20000"/>
                    <a:lumOff val="80000"/>
                    <a:alpha val="40000"/>
                  </a:schemeClr>
                </a:gs>
                <a:gs pos="36000">
                  <a:schemeClr val="accent1"/>
                </a:gs>
              </a:gsLst>
              <a:lin ang="5400000" scaled="0"/>
            </a:gradFill>
            <a:miter/>
            <a:headEnd type="none" w="lg" len="lg"/>
            <a:tailEnd type="stealth" w="lg" len="lg"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236911" y="1230972"/>
            <a:ext cx="1718178" cy="8394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sq">
            <a:noFill/>
            <a:prstDash val="solid"/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30581" y="2712336"/>
            <a:ext cx="2911298" cy="7655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自动生成产品需求说明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45681" y="3745961"/>
            <a:ext cx="3081098" cy="18915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15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目标：整理连贯、清晰的产品需求文档，提升产品逻辑一致性。
Prompt设计：结合历史会话中的产品相关图片说明、Word文档描述和UML时序图，整理完整的产品需求说明。
效果：通过大模型的自动化生成，快速生成高质量的产品需求文档，减少人工编写和整理的工作量。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640352" y="2712336"/>
            <a:ext cx="2911298" cy="7655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生成UML时序图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555452" y="3745961"/>
            <a:ext cx="3081098" cy="18915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15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技巧：清除多余上下文，确保生成的UML时序图准确无误。
应用场景：根据产品需求说明绘制UML时序图，帮助开发团队更好地理解产品需求和交互逻辑。
优化建议：在Prompt中明确图的结构和细节要求，确保生成的时序图符合开发标准。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450122" y="2712336"/>
            <a:ext cx="2911298" cy="7655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产品需求文档的优化与完善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365222" y="3745961"/>
            <a:ext cx="3081098" cy="18915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问题与解决方案：在生成过程中可能出现内容不完整或逻辑不清晰的问题，通过细化Prompt和多次迭代优化来解决。
实际案例：通过大模型生成的产品需求文档在实际项目中应用，显著提高了需求沟通和理解的效率。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830194" y="1416803"/>
            <a:ext cx="531612" cy="467809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 rot="0" flipH="1" flipV="0">
            <a:off x="257354" y="5389271"/>
            <a:ext cx="1530310" cy="701465"/>
          </a:xfrm>
          <a:prstGeom prst="line">
            <a:avLst/>
          </a:prstGeom>
          <a:noFill/>
          <a:ln w="15875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  <a:alpha val="100000"/>
                  </a:schemeClr>
                </a:gs>
              </a:gsLst>
              <a:lin ang="5400000" scaled="0"/>
            </a:gradFill>
            <a:miter/>
          </a:ln>
        </p:spPr>
      </p:cxnSp>
      <p:cxnSp>
        <p:nvCxnSpPr>
          <p:cNvPr id="20" name="标题 1"/>
          <p:cNvCxnSpPr/>
          <p:nvPr/>
        </p:nvCxnSpPr>
        <p:spPr>
          <a:xfrm rot="0" flipH="0" flipV="0">
            <a:off x="10510386" y="5389271"/>
            <a:ext cx="1530310" cy="701465"/>
          </a:xfrm>
          <a:prstGeom prst="line">
            <a:avLst/>
          </a:prstGeom>
          <a:noFill/>
          <a:ln w="15875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  <a:alpha val="100000"/>
                  </a:schemeClr>
                </a:gs>
              </a:gsLst>
              <a:lin ang="5400000" scaled="0"/>
            </a:gradFill>
            <a:miter/>
          </a:ln>
        </p:spPr>
      </p:cxnSp>
      <p:sp>
        <p:nvSpPr>
          <p:cNvPr id="21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产品需求分析与文档整理</a:t>
            </a:r>
            <a:endParaRPr kumimoji="1" lang="zh-CN" altLang="en-US"/>
          </a:p>
        </p:txBody>
      </p:sp>
      <p:cxnSp>
        <p:nvCxnSpPr>
          <p:cNvPr id="22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23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340419" y="1352024"/>
            <a:ext cx="3466746" cy="3692940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dist="38100" blurRad="279400" dir="2700000" sx="99000" sy="99000" kx="0" ky="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311461" y="1130300"/>
            <a:ext cx="3503393" cy="852075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2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2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5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47008" y="2204940"/>
            <a:ext cx="3466746" cy="3692940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dist="38100" blurRad="279400" dir="2700000" sx="99000" sy="99000" kx="0" ky="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28684" y="1997088"/>
            <a:ext cx="3503393" cy="852075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2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2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5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12463" y="3055621"/>
            <a:ext cx="3135836" cy="2575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目标：根据产品需求生成符合要求的UI设计图。
Prompt设计：结合产品说明、交互说明和相关图片，生成设计精美、布局合理的UI设计图。
效果：大模型能够快速生成高质量的UI设计图，减少设计师的工作量，同时确保设计与产品需求一致。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0115" y="2236697"/>
            <a:ext cx="3320535" cy="508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自动生成UI设计图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505874" y="2202705"/>
            <a:ext cx="3135836" cy="2575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工具与方法：使用VS Code插件，根据UI设计需求生成交互设计图，并导出图片。
应用场景：在产品设计阶段，通过交互图帮助开发团队更好地理解用户操作流程和界面交互逻辑。
优化建议：在Prompt中明确交互图的细节要求，确保生成的交互图完整且符合开发需求。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413526" y="1383781"/>
            <a:ext cx="3320535" cy="508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生成设计交互图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033831" y="2204940"/>
            <a:ext cx="3466746" cy="3692940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dist="38100" blurRad="279400" dir="2700000" sx="99000" sy="99000" kx="0" ky="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015507" y="1997088"/>
            <a:ext cx="3503393" cy="852075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3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3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6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199286" y="3055621"/>
            <a:ext cx="3135836" cy="2575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目标：为开发人员提供详细的UI标注信息，确保开发实现与设计一致。
Prompt设计：基于已生成的设计图，创建UI标注图，可使用HTML页面展示标注信息。
问题与解决方案：在生成标注图时可能遇到Token不足问题，通过拆分生成和逐步输出来解决。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106938" y="2236697"/>
            <a:ext cx="3320535" cy="508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创建UI标注图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UI设计与交互优化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17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2516227"/>
            <a:ext cx="3419218" cy="34527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46923" y="1548102"/>
            <a:ext cx="3434266" cy="81410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96290" y="2516227"/>
            <a:ext cx="3435270" cy="34527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096290" y="1548102"/>
            <a:ext cx="3435270" cy="81410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385101" y="2516227"/>
            <a:ext cx="3435270" cy="3452773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385101" y="1549000"/>
            <a:ext cx="3435270" cy="81315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75479" y="2715760"/>
            <a:ext cx="2989060" cy="54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前端项目框架搭建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08206" y="2715760"/>
            <a:ext cx="2989060" cy="54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速率限制及解决方案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319395" y="2715760"/>
            <a:ext cx="2989060" cy="54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生成项目说明文档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150757" y="1741824"/>
            <a:ext cx="426598" cy="426661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893216" y="1765200"/>
            <a:ext cx="419041" cy="379909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608768" y="1741824"/>
            <a:ext cx="410315" cy="426661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75479" y="3330254"/>
            <a:ext cx="2989060" cy="2200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目标：创建前端项目框架并完成基本配置。
Prompt设计：结合项目需求，指定前端技术栈和配置要求，如Vue3 + TypeScript + Element- Plus。
执行步骤：通过大模型生成项目创建、环境配置和基础代码搭建的指令，快速完成前端项目初始化。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319395" y="3330254"/>
            <a:ext cx="2989060" cy="2200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目标：生成包含安装、运行、目录结构等信息的项目说明文档。
Prompt设计：根据当前项目，生成Markdown格式的项目说明文档。
效果：通过大模型自动生成的项目说明文档，为开发人员提供了清晰的项目指南，减少了文档编写工作量。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608206" y="3330254"/>
            <a:ext cx="2989060" cy="2200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问题：预览版模型存在速率限制，影响连续开发。
解决方案：切换到其他模型（如GPT- 4o）继续生成代码，或在清空上下文后重新输入初始Prompt。
实际案例：在实际开发中，通过合理切换模型和调整Prompt，有效解决了速率限制问题。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385405" y="5613564"/>
            <a:ext cx="857040" cy="20766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646475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782042" y="5685516"/>
            <a:ext cx="63764" cy="6376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917609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674216" y="5613564"/>
            <a:ext cx="857040" cy="20766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5935286" y="5685516"/>
            <a:ext cx="63764" cy="6376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070853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206420" y="5685516"/>
            <a:ext cx="63764" cy="6376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1941489" y="5613564"/>
            <a:ext cx="857040" cy="20766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202559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2338126" y="5685516"/>
            <a:ext cx="63764" cy="6376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2473693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前端开发与代码实现</a:t>
            </a:r>
            <a:endParaRPr kumimoji="1" lang="zh-CN" altLang="en-US"/>
          </a:p>
        </p:txBody>
      </p:sp>
      <p:cxnSp>
        <p:nvCxnSpPr>
          <p:cNvPr id="31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32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80440" y="2034540"/>
            <a:ext cx="3037840" cy="35941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577080" y="2034540"/>
            <a:ext cx="3037840" cy="35941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173720" y="2034540"/>
            <a:ext cx="3037840" cy="35941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864360" y="1556082"/>
            <a:ext cx="12700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461000" y="1556082"/>
            <a:ext cx="12700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75A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057640" y="1556082"/>
            <a:ext cx="12700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80440" y="5448300"/>
            <a:ext cx="3037840" cy="1803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577080" y="5448300"/>
            <a:ext cx="3037840" cy="180340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173720" y="5448300"/>
            <a:ext cx="3037840" cy="1803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116510" y="2467353"/>
            <a:ext cx="27657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创建后端服务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22680" y="3163954"/>
            <a:ext cx="2778760" cy="21804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9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目标：创建后端服务，提供接口支持前端调用。
Prompt设计：指定后端技术栈和接口需求，如Node.js后端服务，支持登录和历史记录管理。
效果：大模型能够快速生成后端服务代码和接口定义，为前后端联调提供支持。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732200" y="2467353"/>
            <a:ext cx="27276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前后端联调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739640" y="3163954"/>
            <a:ext cx="2712720" cy="21827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问题与解决方案：在联调过程中可能出现接口请求未创建、API请求404等问题，通过检查和修复配置来解决。
实际案例：通过大模型生成的后端服务和接口，在实际项目中实现了前后端的快速联调。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322490" y="2467353"/>
            <a:ext cx="27403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接口文档生成与优化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337550" y="3163954"/>
            <a:ext cx="2710180" cy="21827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9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目标：生成清晰、准确的接口文档，方便前后端开发人员理解和使用。
Prompt设计：结合后端代码和接口定义，生成详细的接口文档，包括请求参数、返回值等信息。
效果：自动生成的接口文档提高了前后端沟通效率，减少了因接口不明确导致的开发问题。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后端服务与接口开发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20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1"/>
            <a:ext cx="12244915" cy="690053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637" t="0" r="637" b="0"/>
          <a:stretch>
            <a:fillRect/>
          </a:stretch>
        </p:blipFill>
        <p:spPr>
          <a:xfrm rot="0" flipH="0" flipV="0">
            <a:off x="15824" y="-58860"/>
            <a:ext cx="12213266" cy="6933187"/>
          </a:xfrm>
          <a:custGeom>
            <a:avLst/>
            <a:gdLst>
              <a:gd name="connsiteX0" fmla="*/ 0 w 12213266"/>
              <a:gd name="connsiteY0" fmla="*/ 0 h 6933187"/>
              <a:gd name="connsiteX1" fmla="*/ 12213266 w 12213266"/>
              <a:gd name="connsiteY1" fmla="*/ 0 h 6933187"/>
              <a:gd name="connsiteX2" fmla="*/ 12213266 w 12213266"/>
              <a:gd name="connsiteY2" fmla="*/ 6933187 h 6933187"/>
              <a:gd name="connsiteX3" fmla="*/ 0 w 12213266"/>
              <a:gd name="connsiteY3" fmla="*/ 6933187 h 6933187"/>
            </a:gdLst>
            <a:rect l="l" t="t" r="r" b="b"/>
            <a:pathLst>
              <a:path w="12213266" h="6933187">
                <a:moveTo>
                  <a:pt x="0" y="0"/>
                </a:moveTo>
                <a:lnTo>
                  <a:pt x="12213266" y="0"/>
                </a:lnTo>
                <a:lnTo>
                  <a:pt x="12213266" y="6933187"/>
                </a:lnTo>
                <a:lnTo>
                  <a:pt x="0" y="693318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-58860"/>
            <a:ext cx="7368486" cy="6949517"/>
          </a:xfrm>
          <a:custGeom>
            <a:avLst/>
            <a:gdLst>
              <a:gd name="connsiteX0" fmla="*/ 0 w 7368486"/>
              <a:gd name="connsiteY0" fmla="*/ 0 h 6933187"/>
              <a:gd name="connsiteX1" fmla="*/ 7368486 w 7368486"/>
              <a:gd name="connsiteY1" fmla="*/ 0 h 6933187"/>
              <a:gd name="connsiteX2" fmla="*/ 7368486 w 7368486"/>
              <a:gd name="connsiteY2" fmla="*/ 4586853 h 6933187"/>
              <a:gd name="connsiteX3" fmla="*/ 5022152 w 7368486"/>
              <a:gd name="connsiteY3" fmla="*/ 6933187 h 6933187"/>
              <a:gd name="connsiteX4" fmla="*/ 0 w 7368486"/>
              <a:gd name="connsiteY4" fmla="*/ 6933187 h 6933187"/>
            </a:gdLst>
            <a:rect l="l" t="t" r="r" b="b"/>
            <a:pathLst>
              <a:path w="7368486" h="6933187">
                <a:moveTo>
                  <a:pt x="0" y="0"/>
                </a:moveTo>
                <a:lnTo>
                  <a:pt x="7368486" y="0"/>
                </a:lnTo>
                <a:lnTo>
                  <a:pt x="7368486" y="4586853"/>
                </a:lnTo>
                <a:cubicBezTo>
                  <a:pt x="7368486" y="5882697"/>
                  <a:pt x="6317996" y="6933187"/>
                  <a:pt x="5022152" y="6933187"/>
                </a:cubicBezTo>
                <a:lnTo>
                  <a:pt x="0" y="6933187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83662" y="4788401"/>
            <a:ext cx="5353964" cy="621902"/>
          </a:xfrm>
          <a:prstGeom prst="round2Diag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1" flipV="0">
            <a:off x="9532239" y="3142905"/>
            <a:ext cx="2712676" cy="3754213"/>
          </a:xfrm>
          <a:custGeom>
            <a:avLst/>
            <a:gdLst>
              <a:gd name="connsiteX0" fmla="*/ 0 w 4823514"/>
              <a:gd name="connsiteY0" fmla="*/ 0 h 6907684"/>
              <a:gd name="connsiteX1" fmla="*/ 4823514 w 4823514"/>
              <a:gd name="connsiteY1" fmla="*/ 0 h 6907684"/>
              <a:gd name="connsiteX2" fmla="*/ 4823514 w 4823514"/>
              <a:gd name="connsiteY2" fmla="*/ 6907684 h 6907684"/>
              <a:gd name="connsiteX3" fmla="*/ 2047033 w 4823514"/>
              <a:gd name="connsiteY3" fmla="*/ 6907684 h 6907684"/>
              <a:gd name="connsiteX4" fmla="*/ 3452 w 4823514"/>
              <a:gd name="connsiteY4" fmla="*/ 5063526 h 6907684"/>
              <a:gd name="connsiteX5" fmla="*/ 0 w 4823514"/>
              <a:gd name="connsiteY5" fmla="*/ 4995172 h 6907684"/>
            </a:gdLst>
            <a:rect l="l" t="t" r="r" b="b"/>
            <a:pathLst>
              <a:path w="4823514" h="6907684">
                <a:moveTo>
                  <a:pt x="0" y="0"/>
                </a:moveTo>
                <a:lnTo>
                  <a:pt x="4823514" y="0"/>
                </a:lnTo>
                <a:lnTo>
                  <a:pt x="4823514" y="6907684"/>
                </a:lnTo>
                <a:lnTo>
                  <a:pt x="2047033" y="6907684"/>
                </a:lnTo>
                <a:cubicBezTo>
                  <a:pt x="983443" y="6907684"/>
                  <a:pt x="108647" y="6099362"/>
                  <a:pt x="3452" y="5063526"/>
                </a:cubicBezTo>
                <a:lnTo>
                  <a:pt x="0" y="4995172"/>
                </a:lnTo>
                <a:close/>
              </a:path>
            </a:pathLst>
          </a:custGeom>
          <a:gradFill>
            <a:gsLst>
              <a:gs pos="12000">
                <a:schemeClr val="accent1">
                  <a:alpha val="70245"/>
                </a:schemeClr>
              </a:gs>
              <a:gs pos="100000">
                <a:schemeClr val="accent1">
                  <a:lumMod val="40000"/>
                  <a:lumOff val="60000"/>
                  <a:alpha val="28521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052444" y="5744907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bg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 flipH="1" flipV="0">
            <a:off x="0" y="-42530"/>
            <a:ext cx="2843431" cy="87261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18801" y="300722"/>
            <a:ext cx="1945527" cy="2415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259867" y="691065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07404" y="4913015"/>
            <a:ext cx="5353964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49713" y="4965521"/>
            <a:ext cx="3235849" cy="5482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1">
            <a:off x="3871488" y="5205481"/>
            <a:ext cx="1481835" cy="45719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599266" y="796113"/>
            <a:ext cx="1261678" cy="2206326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99270" y="3003744"/>
            <a:ext cx="6296720" cy="13935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测试与质量保障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85834" y="1612841"/>
            <a:ext cx="2806883" cy="1395622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140331" y="1826135"/>
            <a:ext cx="1898638" cy="2978190"/>
          </a:xfrm>
          <a:custGeom>
            <a:avLst/>
            <a:gdLst>
              <a:gd name="connsiteX0" fmla="*/ 170179 w 2255520"/>
              <a:gd name="connsiteY0" fmla="*/ 0 h 3537994"/>
              <a:gd name="connsiteX1" fmla="*/ 2085341 w 2255520"/>
              <a:gd name="connsiteY1" fmla="*/ 0 h 3537994"/>
              <a:gd name="connsiteX2" fmla="*/ 2255520 w 2255520"/>
              <a:gd name="connsiteY2" fmla="*/ 170179 h 3537994"/>
              <a:gd name="connsiteX3" fmla="*/ 2255520 w 2255520"/>
              <a:gd name="connsiteY3" fmla="*/ 1204418 h 3537994"/>
              <a:gd name="connsiteX4" fmla="*/ 2255520 w 2255520"/>
              <a:gd name="connsiteY4" fmla="*/ 3474262 h 3537994"/>
              <a:gd name="connsiteX5" fmla="*/ 2185398 w 2255520"/>
              <a:gd name="connsiteY5" fmla="*/ 3537994 h 3537994"/>
              <a:gd name="connsiteX6" fmla="*/ 2185398 w 2255520"/>
              <a:gd name="connsiteY6" fmla="*/ 226908 h 3537994"/>
              <a:gd name="connsiteX7" fmla="*/ 2025800 w 2255520"/>
              <a:gd name="connsiteY7" fmla="*/ 67310 h 3537994"/>
              <a:gd name="connsiteX8" fmla="*/ 229720 w 2255520"/>
              <a:gd name="connsiteY8" fmla="*/ 67310 h 3537994"/>
              <a:gd name="connsiteX9" fmla="*/ 70122 w 2255520"/>
              <a:gd name="connsiteY9" fmla="*/ 226908 h 3537994"/>
              <a:gd name="connsiteX10" fmla="*/ 70122 w 2255520"/>
              <a:gd name="connsiteY10" fmla="*/ 3537994 h 3537994"/>
              <a:gd name="connsiteX11" fmla="*/ 0 w 2255520"/>
              <a:gd name="connsiteY11" fmla="*/ 3474262 h 3537994"/>
              <a:gd name="connsiteX12" fmla="*/ 0 w 2255520"/>
              <a:gd name="connsiteY12" fmla="*/ 1204418 h 3537994"/>
              <a:gd name="connsiteX13" fmla="*/ 0 w 2255520"/>
              <a:gd name="connsiteY13" fmla="*/ 170179 h 3537994"/>
              <a:gd name="connsiteX14" fmla="*/ 170179 w 2255520"/>
              <a:gd name="connsiteY14" fmla="*/ 0 h 3537994"/>
            </a:gdLst>
            <a:rect l="l" t="t" r="r" b="b"/>
            <a:pathLst>
              <a:path w="2255520" h="3537994">
                <a:moveTo>
                  <a:pt x="170179" y="0"/>
                </a:moveTo>
                <a:lnTo>
                  <a:pt x="2085341" y="0"/>
                </a:lnTo>
                <a:cubicBezTo>
                  <a:pt x="2179328" y="0"/>
                  <a:pt x="2255520" y="76192"/>
                  <a:pt x="2255520" y="170179"/>
                </a:cubicBezTo>
                <a:lnTo>
                  <a:pt x="2255520" y="1204418"/>
                </a:lnTo>
                <a:lnTo>
                  <a:pt x="2255520" y="3474262"/>
                </a:lnTo>
                <a:lnTo>
                  <a:pt x="2185398" y="3537994"/>
                </a:lnTo>
                <a:lnTo>
                  <a:pt x="2185398" y="226908"/>
                </a:lnTo>
                <a:cubicBezTo>
                  <a:pt x="2185398" y="138764"/>
                  <a:pt x="2113944" y="67310"/>
                  <a:pt x="2025800" y="67310"/>
                </a:cubicBezTo>
                <a:lnTo>
                  <a:pt x="229720" y="67310"/>
                </a:lnTo>
                <a:cubicBezTo>
                  <a:pt x="141576" y="67310"/>
                  <a:pt x="70122" y="138764"/>
                  <a:pt x="70122" y="226908"/>
                </a:cubicBezTo>
                <a:lnTo>
                  <a:pt x="70122" y="3537994"/>
                </a:lnTo>
                <a:lnTo>
                  <a:pt x="0" y="3474262"/>
                </a:lnTo>
                <a:lnTo>
                  <a:pt x="0" y="1204418"/>
                </a:lnTo>
                <a:lnTo>
                  <a:pt x="0" y="170179"/>
                </a:lnTo>
                <a:cubicBezTo>
                  <a:pt x="0" y="76192"/>
                  <a:pt x="76192" y="0"/>
                  <a:pt x="17017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742644" y="2839982"/>
            <a:ext cx="397688" cy="1910694"/>
          </a:xfrm>
          <a:custGeom>
            <a:avLst/>
            <a:gdLst>
              <a:gd name="connsiteX0" fmla="*/ 472440 w 472440"/>
              <a:gd name="connsiteY0" fmla="*/ 0 h 2269844"/>
              <a:gd name="connsiteX1" fmla="*/ 472440 w 472440"/>
              <a:gd name="connsiteY1" fmla="*/ 2269844 h 2269844"/>
              <a:gd name="connsiteX2" fmla="*/ 468688 w 472440"/>
              <a:gd name="connsiteY2" fmla="*/ 2266434 h 2269844"/>
              <a:gd name="connsiteX3" fmla="*/ 0 w 472440"/>
              <a:gd name="connsiteY3" fmla="*/ 1134922 h 2269844"/>
              <a:gd name="connsiteX4" fmla="*/ 468688 w 472440"/>
              <a:gd name="connsiteY4" fmla="*/ 3410 h 2269844"/>
              <a:gd name="connsiteX5" fmla="*/ 472440 w 472440"/>
              <a:gd name="connsiteY5" fmla="*/ 0 h 2269844"/>
            </a:gdLst>
            <a:rect l="l" t="t" r="r" b="b"/>
            <a:pathLst>
              <a:path w="472440" h="2269844">
                <a:moveTo>
                  <a:pt x="472440" y="0"/>
                </a:moveTo>
                <a:lnTo>
                  <a:pt x="472440" y="2269844"/>
                </a:lnTo>
                <a:lnTo>
                  <a:pt x="468688" y="2266434"/>
                </a:lnTo>
                <a:cubicBezTo>
                  <a:pt x="179108" y="1976855"/>
                  <a:pt x="0" y="1576805"/>
                  <a:pt x="0" y="1134922"/>
                </a:cubicBezTo>
                <a:cubicBezTo>
                  <a:pt x="0" y="693039"/>
                  <a:pt x="179108" y="292989"/>
                  <a:pt x="468688" y="3410"/>
                </a:cubicBezTo>
                <a:lnTo>
                  <a:pt x="47244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038969" y="2839982"/>
            <a:ext cx="397688" cy="1910694"/>
          </a:xfrm>
          <a:custGeom>
            <a:avLst/>
            <a:gdLst>
              <a:gd name="connsiteX0" fmla="*/ 0 w 472440"/>
              <a:gd name="connsiteY0" fmla="*/ 0 h 2269844"/>
              <a:gd name="connsiteX1" fmla="*/ 3752 w 472440"/>
              <a:gd name="connsiteY1" fmla="*/ 3410 h 2269844"/>
              <a:gd name="connsiteX2" fmla="*/ 472440 w 472440"/>
              <a:gd name="connsiteY2" fmla="*/ 1134922 h 2269844"/>
              <a:gd name="connsiteX3" fmla="*/ 3752 w 472440"/>
              <a:gd name="connsiteY3" fmla="*/ 2266434 h 2269844"/>
              <a:gd name="connsiteX4" fmla="*/ 0 w 472440"/>
              <a:gd name="connsiteY4" fmla="*/ 2269844 h 2269844"/>
              <a:gd name="connsiteX5" fmla="*/ 0 w 472440"/>
              <a:gd name="connsiteY5" fmla="*/ 0 h 2269844"/>
            </a:gdLst>
            <a:rect l="l" t="t" r="r" b="b"/>
            <a:pathLst>
              <a:path w="472440" h="2269844">
                <a:moveTo>
                  <a:pt x="0" y="0"/>
                </a:moveTo>
                <a:lnTo>
                  <a:pt x="3752" y="3410"/>
                </a:lnTo>
                <a:cubicBezTo>
                  <a:pt x="293332" y="292989"/>
                  <a:pt x="472440" y="693039"/>
                  <a:pt x="472440" y="1134922"/>
                </a:cubicBezTo>
                <a:cubicBezTo>
                  <a:pt x="472440" y="1576805"/>
                  <a:pt x="293332" y="1976855"/>
                  <a:pt x="3752" y="2266434"/>
                </a:cubicBezTo>
                <a:lnTo>
                  <a:pt x="0" y="226984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7080" t="13" r="34709" b="7840"/>
          <a:stretch>
            <a:fillRect/>
          </a:stretch>
        </p:blipFill>
        <p:spPr>
          <a:xfrm rot="0" flipH="0" flipV="0">
            <a:off x="5199358" y="1886536"/>
            <a:ext cx="1780584" cy="3259541"/>
          </a:xfrm>
          <a:custGeom>
            <a:avLst/>
            <a:gdLst/>
            <a:rect l="l" t="t" r="r" b="b"/>
            <a:pathLst>
              <a:path w="1780584" h="3259541">
                <a:moveTo>
                  <a:pt x="134345" y="0"/>
                </a:moveTo>
                <a:lnTo>
                  <a:pt x="1646239" y="0"/>
                </a:lnTo>
                <a:cubicBezTo>
                  <a:pt x="1720436" y="0"/>
                  <a:pt x="1780584" y="60148"/>
                  <a:pt x="1780584" y="134345"/>
                </a:cubicBezTo>
                <a:lnTo>
                  <a:pt x="1780584" y="2921530"/>
                </a:lnTo>
                <a:lnTo>
                  <a:pt x="1747113" y="2951950"/>
                </a:lnTo>
                <a:cubicBezTo>
                  <a:pt x="1514271" y="3144109"/>
                  <a:pt x="1215762" y="3259541"/>
                  <a:pt x="890292" y="3259541"/>
                </a:cubicBezTo>
                <a:cubicBezTo>
                  <a:pt x="564822" y="3259541"/>
                  <a:pt x="266313" y="3144109"/>
                  <a:pt x="33471" y="2951950"/>
                </a:cubicBezTo>
                <a:lnTo>
                  <a:pt x="0" y="2921530"/>
                </a:lnTo>
                <a:lnTo>
                  <a:pt x="0" y="134345"/>
                </a:lnTo>
                <a:cubicBezTo>
                  <a:pt x="0" y="60148"/>
                  <a:pt x="60148" y="0"/>
                  <a:pt x="13434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5447130" y="1846393"/>
            <a:ext cx="1285040" cy="127271"/>
          </a:xfrm>
          <a:custGeom>
            <a:avLst/>
            <a:gdLst>
              <a:gd name="connsiteX0" fmla="*/ 519 w 1526586"/>
              <a:gd name="connsiteY0" fmla="*/ 0 h 119380"/>
              <a:gd name="connsiteX1" fmla="*/ 1526067 w 1526586"/>
              <a:gd name="connsiteY1" fmla="*/ 0 h 119380"/>
              <a:gd name="connsiteX2" fmla="*/ 1526586 w 1526586"/>
              <a:gd name="connsiteY2" fmla="*/ 2572 h 119380"/>
              <a:gd name="connsiteX3" fmla="*/ 1409778 w 1526586"/>
              <a:gd name="connsiteY3" fmla="*/ 119380 h 119380"/>
              <a:gd name="connsiteX4" fmla="*/ 116808 w 1526586"/>
              <a:gd name="connsiteY4" fmla="*/ 119380 h 119380"/>
              <a:gd name="connsiteX5" fmla="*/ 0 w 1526586"/>
              <a:gd name="connsiteY5" fmla="*/ 2572 h 119380"/>
              <a:gd name="connsiteX6" fmla="*/ 519 w 1526586"/>
              <a:gd name="connsiteY6" fmla="*/ 0 h 119380"/>
            </a:gdLst>
            <a:rect l="l" t="t" r="r" b="b"/>
            <a:pathLst>
              <a:path w="1526586" h="119380">
                <a:moveTo>
                  <a:pt x="519" y="0"/>
                </a:moveTo>
                <a:lnTo>
                  <a:pt x="1526067" y="0"/>
                </a:lnTo>
                <a:lnTo>
                  <a:pt x="1526586" y="2572"/>
                </a:lnTo>
                <a:cubicBezTo>
                  <a:pt x="1526586" y="67083"/>
                  <a:pt x="1474289" y="119380"/>
                  <a:pt x="1409778" y="119380"/>
                </a:cubicBezTo>
                <a:lnTo>
                  <a:pt x="116808" y="119380"/>
                </a:lnTo>
                <a:cubicBezTo>
                  <a:pt x="52297" y="119380"/>
                  <a:pt x="0" y="67083"/>
                  <a:pt x="0" y="2572"/>
                </a:cubicBezTo>
                <a:lnTo>
                  <a:pt x="51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480696" y="3156624"/>
            <a:ext cx="1217908" cy="1217907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50800" dir="8100000" sx="100000" sy="100000" kx="0" ky="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181504" y="3322260"/>
            <a:ext cx="828178" cy="828175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dist="38100" blurRad="50800" dir="8100000" sx="100000" sy="100000" kx="0" ky="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169618" y="3322260"/>
            <a:ext cx="828178" cy="828175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dist="38100" blurRad="50800" dir="8100000" sx="100000" sy="100000" kx="0" ky="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638900" y="1788256"/>
            <a:ext cx="2880000" cy="4225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75A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生成代码覆盖率报告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638900" y="2267254"/>
            <a:ext cx="2880000" cy="13798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工具与方法：使用npm run test - - coverage命令生成代码覆盖率报告，保存到本地进行分析和优化。
应用场景：在项目开发过程中，通过代码覆盖率报告评估测试质量，确保代码质量。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638900" y="3709653"/>
            <a:ext cx="2880000" cy="4225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75A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生成测试用例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638900" y="4188651"/>
            <a:ext cx="2880000" cy="13798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目标：基于产品需求说明和单元测试文档，编写详细的测试用例。
Prompt设计：生成测试思维导图和测试用例文档，包含功能测试、边界测试和交互测试等内容。
效果：自动生成的测试用例提高了测试工作的效率和质量，确保产品功能的稳定性和可靠性。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828877" y="3483097"/>
            <a:ext cx="521546" cy="56496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427953" y="3562029"/>
            <a:ext cx="335280" cy="34863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409389" y="3562029"/>
            <a:ext cx="348636" cy="348636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60400" y="1788256"/>
            <a:ext cx="2880000" cy="4225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安装测试环境与依赖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60400" y="2267254"/>
            <a:ext cx="2880000" cy="13798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目标：为前端项目安装必要的测试依赖，确保单元测试覆盖率高、测试全面。
Prompt设计：指定测试工具和依赖包，如Jest、Vue Test Utils等，生成安装和配置指令。
效果：通过大模型自动生成测试环境搭建步骤，快速完成测试准备工作。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60400" y="3709653"/>
            <a:ext cx="2880000" cy="4225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75A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创建单元测试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60400" y="4188651"/>
            <a:ext cx="2880000" cy="13798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16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目标：为前端组件编写单元测试，确保逻辑完整、覆盖率高。
Prompt设计：结合产品需求说明和组件代码，生成单元测试用例。
执行步骤：编写测试用例，运行测试，分析失败用例并修复业务代码。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单元测试与自动化测试</a:t>
            </a: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24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535650"/>
            <a:ext cx="3116603" cy="4411925"/>
          </a:xfrm>
          <a:prstGeom prst="roundRect">
            <a:avLst>
              <a:gd name="adj" fmla="val 360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1105414" y="2142350"/>
            <a:ext cx="3559719" cy="3198525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355600" dir="2700000" sx="100000" sy="100000" kx="0" ky="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553431" y="2712720"/>
            <a:ext cx="2663687" cy="2415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目标：自动执行测试用例，生成测试报告，记录问题并反馈修复。
Prompt设计：指定测试执行工具和报告格式，如npm run test:ci或Cypress脚本。
执行步骤：自动执行测试，分析结果，生成测试报告，记录问题并反馈给开发团队进行修复。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 flipV="0">
            <a:off x="4305695" y="4976501"/>
            <a:ext cx="329916" cy="329916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078284" y="1677798"/>
            <a:ext cx="6174000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测试结果分析与优化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078285" y="2019471"/>
            <a:ext cx="6172812" cy="16124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问题与解决方案：在测试过程中可能发现的问题，如功能缺陷、性能问题等，通过分析测试结果进行优化。
实际案例：通过大模型生成的测试报告和问题反馈机制，在实际项目中有效提高了产品质量。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078285" y="4155886"/>
            <a:ext cx="6172812" cy="16124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目标：将测试集成到持续集成流程中，实现自动化测试和持续质量保障。
工具与方法：结合CI工具（如Jenkins、GitLab CI等），配置自动化测试任务，确保每次代码提交都经过测试验证。
效果：通过持续集成和持续测试，及时发现和修复问题，提高产品的稳定性和可靠性。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078284" y="3846683"/>
            <a:ext cx="6174000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持续集成与持续测试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553431" y="2103120"/>
            <a:ext cx="2664000" cy="6172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自动执行测试用例并生成报告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测试执行与问题反馈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14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1"/>
            <a:ext cx="12244915" cy="690053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637" t="0" r="637" b="0"/>
          <a:stretch>
            <a:fillRect/>
          </a:stretch>
        </p:blipFill>
        <p:spPr>
          <a:xfrm rot="0" flipH="0" flipV="0">
            <a:off x="15824" y="-58860"/>
            <a:ext cx="12213266" cy="6933187"/>
          </a:xfrm>
          <a:custGeom>
            <a:avLst/>
            <a:gdLst>
              <a:gd name="connsiteX0" fmla="*/ 0 w 12213266"/>
              <a:gd name="connsiteY0" fmla="*/ 0 h 6933187"/>
              <a:gd name="connsiteX1" fmla="*/ 12213266 w 12213266"/>
              <a:gd name="connsiteY1" fmla="*/ 0 h 6933187"/>
              <a:gd name="connsiteX2" fmla="*/ 12213266 w 12213266"/>
              <a:gd name="connsiteY2" fmla="*/ 6933187 h 6933187"/>
              <a:gd name="connsiteX3" fmla="*/ 0 w 12213266"/>
              <a:gd name="connsiteY3" fmla="*/ 6933187 h 6933187"/>
            </a:gdLst>
            <a:rect l="l" t="t" r="r" b="b"/>
            <a:pathLst>
              <a:path w="12213266" h="6933187">
                <a:moveTo>
                  <a:pt x="0" y="0"/>
                </a:moveTo>
                <a:lnTo>
                  <a:pt x="12213266" y="0"/>
                </a:lnTo>
                <a:lnTo>
                  <a:pt x="12213266" y="6933187"/>
                </a:lnTo>
                <a:lnTo>
                  <a:pt x="0" y="693318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-58860"/>
            <a:ext cx="7368486" cy="6949517"/>
          </a:xfrm>
          <a:custGeom>
            <a:avLst/>
            <a:gdLst>
              <a:gd name="connsiteX0" fmla="*/ 0 w 7368486"/>
              <a:gd name="connsiteY0" fmla="*/ 0 h 6933187"/>
              <a:gd name="connsiteX1" fmla="*/ 7368486 w 7368486"/>
              <a:gd name="connsiteY1" fmla="*/ 0 h 6933187"/>
              <a:gd name="connsiteX2" fmla="*/ 7368486 w 7368486"/>
              <a:gd name="connsiteY2" fmla="*/ 4586853 h 6933187"/>
              <a:gd name="connsiteX3" fmla="*/ 5022152 w 7368486"/>
              <a:gd name="connsiteY3" fmla="*/ 6933187 h 6933187"/>
              <a:gd name="connsiteX4" fmla="*/ 0 w 7368486"/>
              <a:gd name="connsiteY4" fmla="*/ 6933187 h 6933187"/>
            </a:gdLst>
            <a:rect l="l" t="t" r="r" b="b"/>
            <a:pathLst>
              <a:path w="7368486" h="6933187">
                <a:moveTo>
                  <a:pt x="0" y="0"/>
                </a:moveTo>
                <a:lnTo>
                  <a:pt x="7368486" y="0"/>
                </a:lnTo>
                <a:lnTo>
                  <a:pt x="7368486" y="4586853"/>
                </a:lnTo>
                <a:cubicBezTo>
                  <a:pt x="7368486" y="5882697"/>
                  <a:pt x="6317996" y="6933187"/>
                  <a:pt x="5022152" y="6933187"/>
                </a:cubicBezTo>
                <a:lnTo>
                  <a:pt x="0" y="6933187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83662" y="4788401"/>
            <a:ext cx="5353964" cy="621902"/>
          </a:xfrm>
          <a:prstGeom prst="round2Diag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1" flipV="0">
            <a:off x="9532239" y="3142905"/>
            <a:ext cx="2712676" cy="3754213"/>
          </a:xfrm>
          <a:custGeom>
            <a:avLst/>
            <a:gdLst>
              <a:gd name="connsiteX0" fmla="*/ 0 w 4823514"/>
              <a:gd name="connsiteY0" fmla="*/ 0 h 6907684"/>
              <a:gd name="connsiteX1" fmla="*/ 4823514 w 4823514"/>
              <a:gd name="connsiteY1" fmla="*/ 0 h 6907684"/>
              <a:gd name="connsiteX2" fmla="*/ 4823514 w 4823514"/>
              <a:gd name="connsiteY2" fmla="*/ 6907684 h 6907684"/>
              <a:gd name="connsiteX3" fmla="*/ 2047033 w 4823514"/>
              <a:gd name="connsiteY3" fmla="*/ 6907684 h 6907684"/>
              <a:gd name="connsiteX4" fmla="*/ 3452 w 4823514"/>
              <a:gd name="connsiteY4" fmla="*/ 5063526 h 6907684"/>
              <a:gd name="connsiteX5" fmla="*/ 0 w 4823514"/>
              <a:gd name="connsiteY5" fmla="*/ 4995172 h 6907684"/>
            </a:gdLst>
            <a:rect l="l" t="t" r="r" b="b"/>
            <a:pathLst>
              <a:path w="4823514" h="6907684">
                <a:moveTo>
                  <a:pt x="0" y="0"/>
                </a:moveTo>
                <a:lnTo>
                  <a:pt x="4823514" y="0"/>
                </a:lnTo>
                <a:lnTo>
                  <a:pt x="4823514" y="6907684"/>
                </a:lnTo>
                <a:lnTo>
                  <a:pt x="2047033" y="6907684"/>
                </a:lnTo>
                <a:cubicBezTo>
                  <a:pt x="983443" y="6907684"/>
                  <a:pt x="108647" y="6099362"/>
                  <a:pt x="3452" y="5063526"/>
                </a:cubicBezTo>
                <a:lnTo>
                  <a:pt x="0" y="4995172"/>
                </a:lnTo>
                <a:close/>
              </a:path>
            </a:pathLst>
          </a:custGeom>
          <a:gradFill>
            <a:gsLst>
              <a:gs pos="12000">
                <a:schemeClr val="accent1">
                  <a:alpha val="70245"/>
                </a:schemeClr>
              </a:gs>
              <a:gs pos="100000">
                <a:schemeClr val="accent1">
                  <a:lumMod val="40000"/>
                  <a:lumOff val="60000"/>
                  <a:alpha val="28521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052444" y="5744907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bg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 flipH="1" flipV="0">
            <a:off x="0" y="-42530"/>
            <a:ext cx="2843431" cy="87261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18801" y="300722"/>
            <a:ext cx="1945527" cy="2415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259867" y="691065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07404" y="4913015"/>
            <a:ext cx="5353964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49713" y="4965521"/>
            <a:ext cx="3235849" cy="5482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1">
            <a:off x="3871488" y="5205481"/>
            <a:ext cx="1481835" cy="45719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599266" y="796113"/>
            <a:ext cx="1261678" cy="2206326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99270" y="3003744"/>
            <a:ext cx="6296720" cy="13935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总结与展望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85834" y="1612841"/>
            <a:ext cx="2806883" cy="1395622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399" y="1692573"/>
            <a:ext cx="3529009" cy="3856172"/>
          </a:xfrm>
          <a:prstGeom prst="roundRect">
            <a:avLst>
              <a:gd name="adj" fmla="val 435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61794" y="1977042"/>
            <a:ext cx="3126218" cy="34470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效率提升：通过大模型在需求分析、设计、开发、测试等环节的辅助，显著提高了软件开发效率。
成本降低：减少了人工编写文档、设计图、代码和测试用例的工作量，降低了开发成本。
实际案例：在本次项目中，大模型全流程辅助开发，从产品原型图到测试报告生成，需求完成度达70%，总时长仅3.5天，相比人工开发预估的15- 18个工作日，效率提升显著。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30718" y="1690246"/>
            <a:ext cx="3188370" cy="276999"/>
          </a:xfrm>
          <a:prstGeom prst="round2SameRect">
            <a:avLst>
              <a:gd name="adj1" fmla="val 0"/>
              <a:gd name="adj2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41880" y="1690246"/>
            <a:ext cx="3166047" cy="2867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效率提升与成本降低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325145" y="1692573"/>
            <a:ext cx="3529009" cy="3856172"/>
          </a:xfrm>
          <a:prstGeom prst="roundRect">
            <a:avLst>
              <a:gd name="adj" fmla="val 435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526540" y="1977042"/>
            <a:ext cx="3126218" cy="34470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知识拓展：大模型的推理能力和知识储备帮助开发人员拓宽知识面，提升解决复杂问题的能力。
技能提升：通过与大模型的交互和协作，开发人员能够学习到新的技术和方法，提升自身技能水平。
实际案例：在解决课件启动黑屏等复杂问题时，借助大模型的辅助，开发人员能够快速定位和解决问题，提升了团队整体能力。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95464" y="1690246"/>
            <a:ext cx="3188370" cy="276999"/>
          </a:xfrm>
          <a:prstGeom prst="round2SameRect">
            <a:avLst>
              <a:gd name="adj1" fmla="val 0"/>
              <a:gd name="adj2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506626" y="1690246"/>
            <a:ext cx="3166047" cy="2867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提升开发团队能力与上限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989891" y="1692573"/>
            <a:ext cx="3529009" cy="3856172"/>
          </a:xfrm>
          <a:prstGeom prst="roundRect">
            <a:avLst>
              <a:gd name="adj" fmla="val 435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171372" y="1977041"/>
            <a:ext cx="3166047" cy="34470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跨角色协作：大模型在开发过程中模拟多种角色，促进了不同角色之间的协作和沟通。
信息共享：通过大模型生成的文档、设计图和代码，团队成员能够快速共享和理解项目信息，减少沟通成本。
实际案例：在本次项目中，大模型模拟了高级产品经理、高级UI设计师、高级前端开发工程师、后端工程师和高级测试工程师等角色，实现了全流程的高效协作。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160210" y="1690246"/>
            <a:ext cx="3188370" cy="276999"/>
          </a:xfrm>
          <a:prstGeom prst="round2SameRect">
            <a:avLst>
              <a:gd name="adj1" fmla="val 0"/>
              <a:gd name="adj2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171372" y="1690246"/>
            <a:ext cx="3166047" cy="2867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促进团队协作与沟通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大模型在软件开发中的综合效益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17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 flipH="0" flipV="0">
            <a:off x="3497343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87331" y="2153808"/>
            <a:ext cx="2836944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87331" y="2153808"/>
            <a:ext cx="2836944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91296" y="2830902"/>
            <a:ext cx="2629014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性能提升：随着大模型技术的不断发展，模型的性能将不断提升，推理速度更快，生成结果更准确。
功能扩展：未来大模型将具备更强大的功能，如更高级的代码生成、更智能的测试用例设计等。
实际案例：目前大模型在代码生成和测试方面已经取得了显著成果，未来有望在更多领域实现突破。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69169" y="2131200"/>
            <a:ext cx="2673268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大模型技术的持续优化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44247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 flipH="0" flipV="0">
            <a:off x="7281190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671178" y="2153808"/>
            <a:ext cx="2836944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671178" y="2153808"/>
            <a:ext cx="2836944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762443" y="2830902"/>
            <a:ext cx="2654414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全流程自动化：大模型将更深入地整合到软件开发流程中，实现从需求分析到产品发布的全流程自动化。
智能决策支持：大模型将为软件开发提供更智能的决策支持，帮助团队更好地规划项目、优化流程。
实际案例：在本次项目中，大模型已经实现了部分开发流程的自动化，未来有望进一步拓展应用范围。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753016" y="2131200"/>
            <a:ext cx="2673268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软件开发流程的深度整合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228095" y="1950238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0" flipV="0">
            <a:off x="11065037" y="4860299"/>
            <a:ext cx="453863" cy="453863"/>
          </a:xfrm>
          <a:prstGeom prst="halfFrame">
            <a:avLst>
              <a:gd name="adj1" fmla="val 14215"/>
              <a:gd name="adj2" fmla="val 15686"/>
            </a:avLst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455025" y="2153808"/>
            <a:ext cx="2836944" cy="295678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455025" y="2153808"/>
            <a:ext cx="2836944" cy="54580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546290" y="2830902"/>
            <a:ext cx="2654414" cy="2111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AI原生开发模式：大模型将推动软件开发模式的变革，形成以AI为核心的原生开发模式。
人机协作新范式：开发人员将与大模型形成更紧密的人机协作关系，共同完成复杂的开发任务。
实际案例：在本次项目中，开发人员与大模型的协作已经展现出强大的潜力，未来这种协作模式将更加普及。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536863" y="2131200"/>
            <a:ext cx="2673268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开发模式的变革与创新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未来展望与发展方向</a:t>
            </a:r>
            <a:endParaRPr kumimoji="1" lang="zh-CN" altLang="en-US"/>
          </a:p>
        </p:txBody>
      </p:sp>
      <p:cxnSp>
        <p:nvCxnSpPr>
          <p:cNvPr id="22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23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-176679" y="1638622"/>
            <a:ext cx="4724083" cy="3753776"/>
          </a:xfrm>
          <a:custGeom>
            <a:avLst/>
            <a:gdLst>
              <a:gd name="connsiteX0" fmla="*/ 226462 w 3776773"/>
              <a:gd name="connsiteY0" fmla="*/ 39 h 3001040"/>
              <a:gd name="connsiteX1" fmla="*/ 762308 w 3776773"/>
              <a:gd name="connsiteY1" fmla="*/ 79503 h 3001040"/>
              <a:gd name="connsiteX2" fmla="*/ 777434 w 3776773"/>
              <a:gd name="connsiteY2" fmla="*/ 78237 h 3001040"/>
              <a:gd name="connsiteX3" fmla="*/ 787049 w 3776773"/>
              <a:gd name="connsiteY3" fmla="*/ 78154 h 3001040"/>
              <a:gd name="connsiteX4" fmla="*/ 3300222 w 3776773"/>
              <a:gd name="connsiteY4" fmla="*/ 450847 h 3001040"/>
              <a:gd name="connsiteX5" fmla="*/ 3576265 w 3776773"/>
              <a:gd name="connsiteY5" fmla="*/ 740894 h 3001040"/>
              <a:gd name="connsiteX6" fmla="*/ 3776773 w 3776773"/>
              <a:gd name="connsiteY6" fmla="*/ 2785475 h 3001040"/>
              <a:gd name="connsiteX7" fmla="*/ 3550311 w 3776773"/>
              <a:gd name="connsiteY7" fmla="*/ 3001002 h 3001040"/>
              <a:gd name="connsiteX8" fmla="*/ 3014465 w 3776773"/>
              <a:gd name="connsiteY8" fmla="*/ 2921539 h 3001040"/>
              <a:gd name="connsiteX9" fmla="*/ 2999340 w 3776773"/>
              <a:gd name="connsiteY9" fmla="*/ 2922805 h 3001040"/>
              <a:gd name="connsiteX10" fmla="*/ 2989724 w 3776773"/>
              <a:gd name="connsiteY10" fmla="*/ 2922887 h 3001040"/>
              <a:gd name="connsiteX11" fmla="*/ 476550 w 3776773"/>
              <a:gd name="connsiteY11" fmla="*/ 2550194 h 3001040"/>
              <a:gd name="connsiteX12" fmla="*/ 200508 w 3776773"/>
              <a:gd name="connsiteY12" fmla="*/ 2260147 h 3001040"/>
              <a:gd name="connsiteX13" fmla="*/ 0 w 3776773"/>
              <a:gd name="connsiteY13" fmla="*/ 215566 h 3001040"/>
              <a:gd name="connsiteX14" fmla="*/ 226462 w 3776773"/>
              <a:gd name="connsiteY14" fmla="*/ 39 h 3001040"/>
            </a:gdLst>
            <a:rect l="l" t="t" r="r" b="b"/>
            <a:pathLst>
              <a:path w="3776773" h="3001040">
                <a:moveTo>
                  <a:pt x="226462" y="39"/>
                </a:moveTo>
                <a:lnTo>
                  <a:pt x="762308" y="79503"/>
                </a:lnTo>
                <a:lnTo>
                  <a:pt x="777434" y="78237"/>
                </a:lnTo>
                <a:cubicBezTo>
                  <a:pt x="783555" y="78025"/>
                  <a:pt x="787049" y="78154"/>
                  <a:pt x="787049" y="78154"/>
                </a:cubicBezTo>
                <a:lnTo>
                  <a:pt x="3300222" y="450847"/>
                </a:lnTo>
                <a:cubicBezTo>
                  <a:pt x="3528828" y="509660"/>
                  <a:pt x="3576265" y="740894"/>
                  <a:pt x="3576265" y="740894"/>
                </a:cubicBezTo>
                <a:lnTo>
                  <a:pt x="3776773" y="2785475"/>
                </a:lnTo>
                <a:cubicBezTo>
                  <a:pt x="3773959" y="3009257"/>
                  <a:pt x="3550311" y="3001002"/>
                  <a:pt x="3550311" y="3001002"/>
                </a:cubicBezTo>
                <a:lnTo>
                  <a:pt x="3014465" y="2921539"/>
                </a:lnTo>
                <a:lnTo>
                  <a:pt x="2999340" y="2922805"/>
                </a:lnTo>
                <a:cubicBezTo>
                  <a:pt x="2993219" y="2923016"/>
                  <a:pt x="2989724" y="2922887"/>
                  <a:pt x="2989724" y="2922887"/>
                </a:cubicBezTo>
                <a:lnTo>
                  <a:pt x="476550" y="2550194"/>
                </a:lnTo>
                <a:cubicBezTo>
                  <a:pt x="247944" y="2491381"/>
                  <a:pt x="200508" y="2260147"/>
                  <a:pt x="200508" y="2260147"/>
                </a:cubicBezTo>
                <a:lnTo>
                  <a:pt x="0" y="215566"/>
                </a:lnTo>
                <a:cubicBezTo>
                  <a:pt x="2814" y="-8216"/>
                  <a:pt x="226462" y="39"/>
                  <a:pt x="226462" y="39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-141277" y="826825"/>
            <a:ext cx="5150766" cy="4092821"/>
          </a:xfrm>
          <a:custGeom>
            <a:avLst/>
            <a:gdLst>
              <a:gd name="connsiteX0" fmla="*/ 226462 w 3776773"/>
              <a:gd name="connsiteY0" fmla="*/ 39 h 3001040"/>
              <a:gd name="connsiteX1" fmla="*/ 762308 w 3776773"/>
              <a:gd name="connsiteY1" fmla="*/ 79503 h 3001040"/>
              <a:gd name="connsiteX2" fmla="*/ 777434 w 3776773"/>
              <a:gd name="connsiteY2" fmla="*/ 78237 h 3001040"/>
              <a:gd name="connsiteX3" fmla="*/ 787049 w 3776773"/>
              <a:gd name="connsiteY3" fmla="*/ 78154 h 3001040"/>
              <a:gd name="connsiteX4" fmla="*/ 3300222 w 3776773"/>
              <a:gd name="connsiteY4" fmla="*/ 450847 h 3001040"/>
              <a:gd name="connsiteX5" fmla="*/ 3576265 w 3776773"/>
              <a:gd name="connsiteY5" fmla="*/ 740894 h 3001040"/>
              <a:gd name="connsiteX6" fmla="*/ 3776773 w 3776773"/>
              <a:gd name="connsiteY6" fmla="*/ 2785475 h 3001040"/>
              <a:gd name="connsiteX7" fmla="*/ 3550311 w 3776773"/>
              <a:gd name="connsiteY7" fmla="*/ 3001002 h 3001040"/>
              <a:gd name="connsiteX8" fmla="*/ 3014465 w 3776773"/>
              <a:gd name="connsiteY8" fmla="*/ 2921539 h 3001040"/>
              <a:gd name="connsiteX9" fmla="*/ 2999340 w 3776773"/>
              <a:gd name="connsiteY9" fmla="*/ 2922805 h 3001040"/>
              <a:gd name="connsiteX10" fmla="*/ 2989724 w 3776773"/>
              <a:gd name="connsiteY10" fmla="*/ 2922887 h 3001040"/>
              <a:gd name="connsiteX11" fmla="*/ 476550 w 3776773"/>
              <a:gd name="connsiteY11" fmla="*/ 2550194 h 3001040"/>
              <a:gd name="connsiteX12" fmla="*/ 200508 w 3776773"/>
              <a:gd name="connsiteY12" fmla="*/ 2260147 h 3001040"/>
              <a:gd name="connsiteX13" fmla="*/ 0 w 3776773"/>
              <a:gd name="connsiteY13" fmla="*/ 215566 h 3001040"/>
              <a:gd name="connsiteX14" fmla="*/ 226462 w 3776773"/>
              <a:gd name="connsiteY14" fmla="*/ 39 h 3001040"/>
            </a:gdLst>
            <a:rect l="l" t="t" r="r" b="b"/>
            <a:pathLst>
              <a:path w="3776773" h="3001040">
                <a:moveTo>
                  <a:pt x="226462" y="39"/>
                </a:moveTo>
                <a:lnTo>
                  <a:pt x="762308" y="79503"/>
                </a:lnTo>
                <a:lnTo>
                  <a:pt x="777434" y="78237"/>
                </a:lnTo>
                <a:cubicBezTo>
                  <a:pt x="783555" y="78025"/>
                  <a:pt x="787049" y="78154"/>
                  <a:pt x="787049" y="78154"/>
                </a:cubicBezTo>
                <a:lnTo>
                  <a:pt x="3300222" y="450847"/>
                </a:lnTo>
                <a:cubicBezTo>
                  <a:pt x="3528828" y="509660"/>
                  <a:pt x="3576265" y="740894"/>
                  <a:pt x="3576265" y="740894"/>
                </a:cubicBezTo>
                <a:lnTo>
                  <a:pt x="3776773" y="2785475"/>
                </a:lnTo>
                <a:cubicBezTo>
                  <a:pt x="3773959" y="3009257"/>
                  <a:pt x="3550311" y="3001002"/>
                  <a:pt x="3550311" y="3001002"/>
                </a:cubicBezTo>
                <a:lnTo>
                  <a:pt x="3014465" y="2921539"/>
                </a:lnTo>
                <a:lnTo>
                  <a:pt x="2999340" y="2922805"/>
                </a:lnTo>
                <a:cubicBezTo>
                  <a:pt x="2993219" y="2923016"/>
                  <a:pt x="2989724" y="2922887"/>
                  <a:pt x="2989724" y="2922887"/>
                </a:cubicBezTo>
                <a:lnTo>
                  <a:pt x="476550" y="2550194"/>
                </a:lnTo>
                <a:cubicBezTo>
                  <a:pt x="247944" y="2491381"/>
                  <a:pt x="200508" y="2260147"/>
                  <a:pt x="200508" y="2260147"/>
                </a:cubicBezTo>
                <a:lnTo>
                  <a:pt x="0" y="215566"/>
                </a:lnTo>
                <a:cubicBezTo>
                  <a:pt x="2814" y="-8216"/>
                  <a:pt x="226462" y="39"/>
                  <a:pt x="226462" y="39"/>
                </a:cubicBez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-1544367" y="1367427"/>
            <a:ext cx="3551936" cy="4519071"/>
          </a:xfrm>
          <a:custGeom>
            <a:avLst/>
            <a:gdLst>
              <a:gd name="connsiteX0" fmla="*/ 226462 w 2170978"/>
              <a:gd name="connsiteY0" fmla="*/ 39 h 2762101"/>
              <a:gd name="connsiteX1" fmla="*/ 762308 w 2170978"/>
              <a:gd name="connsiteY1" fmla="*/ 79503 h 2762101"/>
              <a:gd name="connsiteX2" fmla="*/ 777434 w 2170978"/>
              <a:gd name="connsiteY2" fmla="*/ 78237 h 2762101"/>
              <a:gd name="connsiteX3" fmla="*/ 787049 w 2170978"/>
              <a:gd name="connsiteY3" fmla="*/ 78154 h 2762101"/>
              <a:gd name="connsiteX4" fmla="*/ 1697927 w 2170978"/>
              <a:gd name="connsiteY4" fmla="*/ 213233 h 2762101"/>
              <a:gd name="connsiteX5" fmla="*/ 1771923 w 2170978"/>
              <a:gd name="connsiteY5" fmla="*/ 241257 h 2762101"/>
              <a:gd name="connsiteX6" fmla="*/ 1970470 w 2170978"/>
              <a:gd name="connsiteY6" fmla="*/ 501955 h 2762101"/>
              <a:gd name="connsiteX7" fmla="*/ 2170978 w 2170978"/>
              <a:gd name="connsiteY7" fmla="*/ 2546536 h 2762101"/>
              <a:gd name="connsiteX8" fmla="*/ 1944516 w 2170978"/>
              <a:gd name="connsiteY8" fmla="*/ 2762063 h 2762101"/>
              <a:gd name="connsiteX9" fmla="*/ 1408670 w 2170978"/>
              <a:gd name="connsiteY9" fmla="*/ 2682600 h 2762101"/>
              <a:gd name="connsiteX10" fmla="*/ 1393545 w 2170978"/>
              <a:gd name="connsiteY10" fmla="*/ 2683866 h 2762101"/>
              <a:gd name="connsiteX11" fmla="*/ 1383929 w 2170978"/>
              <a:gd name="connsiteY11" fmla="*/ 2683948 h 2762101"/>
              <a:gd name="connsiteX12" fmla="*/ 473050 w 2170978"/>
              <a:gd name="connsiteY12" fmla="*/ 2548869 h 2762101"/>
              <a:gd name="connsiteX13" fmla="*/ 399054 w 2170978"/>
              <a:gd name="connsiteY13" fmla="*/ 2520846 h 2762101"/>
              <a:gd name="connsiteX14" fmla="*/ 200508 w 2170978"/>
              <a:gd name="connsiteY14" fmla="*/ 2260147 h 2762101"/>
              <a:gd name="connsiteX15" fmla="*/ 0 w 2170978"/>
              <a:gd name="connsiteY15" fmla="*/ 215566 h 2762101"/>
              <a:gd name="connsiteX16" fmla="*/ 226462 w 2170978"/>
              <a:gd name="connsiteY16" fmla="*/ 39 h 2762101"/>
            </a:gdLst>
            <a:rect l="l" t="t" r="r" b="b"/>
            <a:pathLst>
              <a:path w="2170978" h="2762101">
                <a:moveTo>
                  <a:pt x="226462" y="39"/>
                </a:moveTo>
                <a:lnTo>
                  <a:pt x="762308" y="79503"/>
                </a:lnTo>
                <a:lnTo>
                  <a:pt x="777434" y="78237"/>
                </a:lnTo>
                <a:cubicBezTo>
                  <a:pt x="783555" y="78025"/>
                  <a:pt x="787049" y="78154"/>
                  <a:pt x="787049" y="78154"/>
                </a:cubicBezTo>
                <a:lnTo>
                  <a:pt x="1697927" y="213233"/>
                </a:lnTo>
                <a:lnTo>
                  <a:pt x="1771923" y="241257"/>
                </a:lnTo>
                <a:cubicBezTo>
                  <a:pt x="1934151" y="324917"/>
                  <a:pt x="1970470" y="501955"/>
                  <a:pt x="1970470" y="501955"/>
                </a:cubicBezTo>
                <a:lnTo>
                  <a:pt x="2170978" y="2546536"/>
                </a:lnTo>
                <a:cubicBezTo>
                  <a:pt x="2168164" y="2770318"/>
                  <a:pt x="1944516" y="2762063"/>
                  <a:pt x="1944516" y="2762063"/>
                </a:cubicBezTo>
                <a:lnTo>
                  <a:pt x="1408670" y="2682600"/>
                </a:lnTo>
                <a:lnTo>
                  <a:pt x="1393545" y="2683866"/>
                </a:lnTo>
                <a:cubicBezTo>
                  <a:pt x="1387424" y="2684077"/>
                  <a:pt x="1383929" y="2683948"/>
                  <a:pt x="1383929" y="2683948"/>
                </a:cubicBezTo>
                <a:lnTo>
                  <a:pt x="473050" y="2548869"/>
                </a:lnTo>
                <a:lnTo>
                  <a:pt x="399054" y="2520846"/>
                </a:lnTo>
                <a:cubicBezTo>
                  <a:pt x="236826" y="2437186"/>
                  <a:pt x="200508" y="2260147"/>
                  <a:pt x="200508" y="2260147"/>
                </a:cubicBezTo>
                <a:lnTo>
                  <a:pt x="0" y="215566"/>
                </a:lnTo>
                <a:cubicBezTo>
                  <a:pt x="2814" y="-8216"/>
                  <a:pt x="226462" y="39"/>
                  <a:pt x="226462" y="3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63500" cap="sq">
            <a:solidFill>
              <a:schemeClr val="tx1">
                <a:lumMod val="85000"/>
                <a:lumOff val="15000"/>
              </a:schemeClr>
            </a:solidFill>
            <a:miter/>
          </a:ln>
          <a:effectLst>
            <a:outerShdw dist="38100" blurRad="190500" dir="5400000" sx="100000" sy="100000" kx="0" ky="0" algn="t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480000" flipH="0" flipV="0">
            <a:off x="2899882" y="4867449"/>
            <a:ext cx="1092248" cy="202528"/>
          </a:xfrm>
          <a:custGeom>
            <a:avLst/>
            <a:gdLst>
              <a:gd name="connsiteX0" fmla="*/ 1002157 w 1092248"/>
              <a:gd name="connsiteY0" fmla="*/ 22345 h 202528"/>
              <a:gd name="connsiteX1" fmla="*/ 1025897 w 1092248"/>
              <a:gd name="connsiteY1" fmla="*/ 87590 h 202528"/>
              <a:gd name="connsiteX2" fmla="*/ 1092248 w 1092248"/>
              <a:gd name="connsiteY2" fmla="*/ 91169 h 202528"/>
              <a:gd name="connsiteX3" fmla="*/ 1040570 w 1092248"/>
              <a:gd name="connsiteY3" fmla="*/ 135071 h 202528"/>
              <a:gd name="connsiteX4" fmla="*/ 1057836 w 1092248"/>
              <a:gd name="connsiteY4" fmla="*/ 202528 h 202528"/>
              <a:gd name="connsiteX5" fmla="*/ 1002157 w 1092248"/>
              <a:gd name="connsiteY5" fmla="*/ 164416 h 202528"/>
              <a:gd name="connsiteX6" fmla="*/ 946477 w 1092248"/>
              <a:gd name="connsiteY6" fmla="*/ 202528 h 202528"/>
              <a:gd name="connsiteX7" fmla="*/ 963743 w 1092248"/>
              <a:gd name="connsiteY7" fmla="*/ 135071 h 202528"/>
              <a:gd name="connsiteX8" fmla="*/ 912065 w 1092248"/>
              <a:gd name="connsiteY8" fmla="*/ 91169 h 202528"/>
              <a:gd name="connsiteX9" fmla="*/ 978416 w 1092248"/>
              <a:gd name="connsiteY9" fmla="*/ 87590 h 202528"/>
              <a:gd name="connsiteX10" fmla="*/ 774141 w 1092248"/>
              <a:gd name="connsiteY10" fmla="*/ 16760 h 202528"/>
              <a:gd name="connsiteX11" fmla="*/ 797881 w 1092248"/>
              <a:gd name="connsiteY11" fmla="*/ 82005 h 202528"/>
              <a:gd name="connsiteX12" fmla="*/ 864232 w 1092248"/>
              <a:gd name="connsiteY12" fmla="*/ 85584 h 202528"/>
              <a:gd name="connsiteX13" fmla="*/ 812554 w 1092248"/>
              <a:gd name="connsiteY13" fmla="*/ 129486 h 202528"/>
              <a:gd name="connsiteX14" fmla="*/ 829820 w 1092248"/>
              <a:gd name="connsiteY14" fmla="*/ 196943 h 202528"/>
              <a:gd name="connsiteX15" fmla="*/ 774140 w 1092248"/>
              <a:gd name="connsiteY15" fmla="*/ 158830 h 202528"/>
              <a:gd name="connsiteX16" fmla="*/ 718461 w 1092248"/>
              <a:gd name="connsiteY16" fmla="*/ 196942 h 202528"/>
              <a:gd name="connsiteX17" fmla="*/ 735727 w 1092248"/>
              <a:gd name="connsiteY17" fmla="*/ 129485 h 202528"/>
              <a:gd name="connsiteX18" fmla="*/ 684049 w 1092248"/>
              <a:gd name="connsiteY18" fmla="*/ 85583 h 202528"/>
              <a:gd name="connsiteX19" fmla="*/ 750400 w 1092248"/>
              <a:gd name="connsiteY19" fmla="*/ 82005 h 202528"/>
              <a:gd name="connsiteX20" fmla="*/ 546124 w 1092248"/>
              <a:gd name="connsiteY20" fmla="*/ 11172 h 202528"/>
              <a:gd name="connsiteX21" fmla="*/ 569864 w 1092248"/>
              <a:gd name="connsiteY21" fmla="*/ 76417 h 202528"/>
              <a:gd name="connsiteX22" fmla="*/ 636215 w 1092248"/>
              <a:gd name="connsiteY22" fmla="*/ 79996 h 202528"/>
              <a:gd name="connsiteX23" fmla="*/ 584537 w 1092248"/>
              <a:gd name="connsiteY23" fmla="*/ 123898 h 202528"/>
              <a:gd name="connsiteX24" fmla="*/ 601803 w 1092248"/>
              <a:gd name="connsiteY24" fmla="*/ 191355 h 202528"/>
              <a:gd name="connsiteX25" fmla="*/ 546124 w 1092248"/>
              <a:gd name="connsiteY25" fmla="*/ 153243 h 202528"/>
              <a:gd name="connsiteX26" fmla="*/ 490444 w 1092248"/>
              <a:gd name="connsiteY26" fmla="*/ 191355 h 202528"/>
              <a:gd name="connsiteX27" fmla="*/ 507710 w 1092248"/>
              <a:gd name="connsiteY27" fmla="*/ 123898 h 202528"/>
              <a:gd name="connsiteX28" fmla="*/ 456032 w 1092248"/>
              <a:gd name="connsiteY28" fmla="*/ 79996 h 202528"/>
              <a:gd name="connsiteX29" fmla="*/ 522383 w 1092248"/>
              <a:gd name="connsiteY29" fmla="*/ 76417 h 202528"/>
              <a:gd name="connsiteX30" fmla="*/ 318108 w 1092248"/>
              <a:gd name="connsiteY30" fmla="*/ 5586 h 202528"/>
              <a:gd name="connsiteX31" fmla="*/ 341849 w 1092248"/>
              <a:gd name="connsiteY31" fmla="*/ 70831 h 202528"/>
              <a:gd name="connsiteX32" fmla="*/ 408199 w 1092248"/>
              <a:gd name="connsiteY32" fmla="*/ 74410 h 202528"/>
              <a:gd name="connsiteX33" fmla="*/ 356521 w 1092248"/>
              <a:gd name="connsiteY33" fmla="*/ 118312 h 202528"/>
              <a:gd name="connsiteX34" fmla="*/ 373787 w 1092248"/>
              <a:gd name="connsiteY34" fmla="*/ 185769 h 202528"/>
              <a:gd name="connsiteX35" fmla="*/ 318108 w 1092248"/>
              <a:gd name="connsiteY35" fmla="*/ 147657 h 202528"/>
              <a:gd name="connsiteX36" fmla="*/ 262428 w 1092248"/>
              <a:gd name="connsiteY36" fmla="*/ 185769 h 202528"/>
              <a:gd name="connsiteX37" fmla="*/ 279695 w 1092248"/>
              <a:gd name="connsiteY37" fmla="*/ 118312 h 202528"/>
              <a:gd name="connsiteX38" fmla="*/ 228017 w 1092248"/>
              <a:gd name="connsiteY38" fmla="*/ 74410 h 202528"/>
              <a:gd name="connsiteX39" fmla="*/ 294368 w 1092248"/>
              <a:gd name="connsiteY39" fmla="*/ 70831 h 202528"/>
              <a:gd name="connsiteX40" fmla="*/ 90092 w 1092248"/>
              <a:gd name="connsiteY40" fmla="*/ 0 h 202528"/>
              <a:gd name="connsiteX41" fmla="*/ 113832 w 1092248"/>
              <a:gd name="connsiteY41" fmla="*/ 65245 h 202528"/>
              <a:gd name="connsiteX42" fmla="*/ 180183 w 1092248"/>
              <a:gd name="connsiteY42" fmla="*/ 68824 h 202528"/>
              <a:gd name="connsiteX43" fmla="*/ 128505 w 1092248"/>
              <a:gd name="connsiteY43" fmla="*/ 112726 h 202528"/>
              <a:gd name="connsiteX44" fmla="*/ 145771 w 1092248"/>
              <a:gd name="connsiteY44" fmla="*/ 180183 h 202528"/>
              <a:gd name="connsiteX45" fmla="*/ 90092 w 1092248"/>
              <a:gd name="connsiteY45" fmla="*/ 142070 h 202528"/>
              <a:gd name="connsiteX46" fmla="*/ 34412 w 1092248"/>
              <a:gd name="connsiteY46" fmla="*/ 180182 h 202528"/>
              <a:gd name="connsiteX47" fmla="*/ 51678 w 1092248"/>
              <a:gd name="connsiteY47" fmla="*/ 112725 h 202528"/>
              <a:gd name="connsiteX48" fmla="*/ 0 w 1092248"/>
              <a:gd name="connsiteY48" fmla="*/ 68823 h 202528"/>
              <a:gd name="connsiteX49" fmla="*/ 66351 w 1092248"/>
              <a:gd name="connsiteY49" fmla="*/ 65245 h 202528"/>
            </a:gdLst>
            <a:rect l="l" t="t" r="r" b="b"/>
            <a:pathLst>
              <a:path w="1092248" h="202528">
                <a:moveTo>
                  <a:pt x="1002157" y="22345"/>
                </a:moveTo>
                <a:lnTo>
                  <a:pt x="1025897" y="87590"/>
                </a:lnTo>
                <a:lnTo>
                  <a:pt x="1092248" y="91169"/>
                </a:lnTo>
                <a:lnTo>
                  <a:pt x="1040570" y="135071"/>
                </a:lnTo>
                <a:lnTo>
                  <a:pt x="1057836" y="202528"/>
                </a:lnTo>
                <a:lnTo>
                  <a:pt x="1002157" y="164416"/>
                </a:lnTo>
                <a:lnTo>
                  <a:pt x="946477" y="202528"/>
                </a:lnTo>
                <a:lnTo>
                  <a:pt x="963743" y="135071"/>
                </a:lnTo>
                <a:lnTo>
                  <a:pt x="912065" y="91169"/>
                </a:lnTo>
                <a:lnTo>
                  <a:pt x="978416" y="87590"/>
                </a:lnTo>
                <a:close/>
                <a:moveTo>
                  <a:pt x="774141" y="16760"/>
                </a:moveTo>
                <a:lnTo>
                  <a:pt x="797881" y="82005"/>
                </a:lnTo>
                <a:lnTo>
                  <a:pt x="864232" y="85584"/>
                </a:lnTo>
                <a:lnTo>
                  <a:pt x="812554" y="129486"/>
                </a:lnTo>
                <a:lnTo>
                  <a:pt x="829820" y="196943"/>
                </a:lnTo>
                <a:lnTo>
                  <a:pt x="774140" y="158830"/>
                </a:lnTo>
                <a:lnTo>
                  <a:pt x="718461" y="196942"/>
                </a:lnTo>
                <a:lnTo>
                  <a:pt x="735727" y="129485"/>
                </a:lnTo>
                <a:lnTo>
                  <a:pt x="684049" y="85583"/>
                </a:lnTo>
                <a:lnTo>
                  <a:pt x="750400" y="82005"/>
                </a:lnTo>
                <a:close/>
                <a:moveTo>
                  <a:pt x="546124" y="11172"/>
                </a:moveTo>
                <a:lnTo>
                  <a:pt x="569864" y="76417"/>
                </a:lnTo>
                <a:lnTo>
                  <a:pt x="636215" y="79996"/>
                </a:lnTo>
                <a:lnTo>
                  <a:pt x="584537" y="123898"/>
                </a:lnTo>
                <a:lnTo>
                  <a:pt x="601803" y="191355"/>
                </a:lnTo>
                <a:lnTo>
                  <a:pt x="546124" y="153243"/>
                </a:lnTo>
                <a:lnTo>
                  <a:pt x="490444" y="191355"/>
                </a:lnTo>
                <a:lnTo>
                  <a:pt x="507710" y="123898"/>
                </a:lnTo>
                <a:lnTo>
                  <a:pt x="456032" y="79996"/>
                </a:lnTo>
                <a:lnTo>
                  <a:pt x="522383" y="76417"/>
                </a:lnTo>
                <a:close/>
                <a:moveTo>
                  <a:pt x="318108" y="5586"/>
                </a:moveTo>
                <a:lnTo>
                  <a:pt x="341849" y="70831"/>
                </a:lnTo>
                <a:lnTo>
                  <a:pt x="408199" y="74410"/>
                </a:lnTo>
                <a:lnTo>
                  <a:pt x="356521" y="118312"/>
                </a:lnTo>
                <a:lnTo>
                  <a:pt x="373787" y="185769"/>
                </a:lnTo>
                <a:lnTo>
                  <a:pt x="318108" y="147657"/>
                </a:lnTo>
                <a:lnTo>
                  <a:pt x="262428" y="185769"/>
                </a:lnTo>
                <a:lnTo>
                  <a:pt x="279695" y="118312"/>
                </a:lnTo>
                <a:lnTo>
                  <a:pt x="228017" y="74410"/>
                </a:lnTo>
                <a:lnTo>
                  <a:pt x="294368" y="70831"/>
                </a:lnTo>
                <a:close/>
                <a:moveTo>
                  <a:pt x="90092" y="0"/>
                </a:moveTo>
                <a:lnTo>
                  <a:pt x="113832" y="65245"/>
                </a:lnTo>
                <a:lnTo>
                  <a:pt x="180183" y="68824"/>
                </a:lnTo>
                <a:lnTo>
                  <a:pt x="128505" y="112726"/>
                </a:lnTo>
                <a:lnTo>
                  <a:pt x="145771" y="180183"/>
                </a:lnTo>
                <a:lnTo>
                  <a:pt x="90092" y="142070"/>
                </a:lnTo>
                <a:lnTo>
                  <a:pt x="34412" y="180182"/>
                </a:lnTo>
                <a:lnTo>
                  <a:pt x="51678" y="112725"/>
                </a:lnTo>
                <a:lnTo>
                  <a:pt x="0" y="68823"/>
                </a:lnTo>
                <a:lnTo>
                  <a:pt x="66351" y="652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664107" y="2368703"/>
            <a:ext cx="3215439" cy="1354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664107" y="3448756"/>
            <a:ext cx="3215439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65000"/>
                  </a:srgbClr>
                </a:solidFill>
                <a:latin typeface="OPPOSans R"/>
                <a:ea typeface="OPPOSans R"/>
                <a:cs typeface="OPPOSans R"/>
              </a:rPr>
              <a:t>contents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rot="0" flipH="0" flipV="0">
            <a:off x="7236983" y="2043253"/>
            <a:ext cx="3916613" cy="0"/>
          </a:xfrm>
          <a:prstGeom prst="line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/>
          </a:ln>
        </p:spPr>
      </p:cxnSp>
      <p:cxnSp>
        <p:nvCxnSpPr>
          <p:cNvPr id="11" name="标题 1"/>
          <p:cNvCxnSpPr/>
          <p:nvPr/>
        </p:nvCxnSpPr>
        <p:spPr>
          <a:xfrm rot="0" flipH="0" flipV="0">
            <a:off x="6933014" y="3003479"/>
            <a:ext cx="3916613" cy="0"/>
          </a:xfrm>
          <a:prstGeom prst="line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/>
          </a:ln>
        </p:spPr>
      </p:cxnSp>
      <p:cxnSp>
        <p:nvCxnSpPr>
          <p:cNvPr id="12" name="标题 1"/>
          <p:cNvCxnSpPr/>
          <p:nvPr/>
        </p:nvCxnSpPr>
        <p:spPr>
          <a:xfrm rot="0" flipH="0" flipV="0">
            <a:off x="6559365" y="3963705"/>
            <a:ext cx="3916613" cy="0"/>
          </a:xfrm>
          <a:prstGeom prst="line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 rot="0" flipH="0" flipV="0">
            <a:off x="8550015" y="1308344"/>
            <a:ext cx="3210411" cy="49377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9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大模型简介与Copilot工作模式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286217" y="1324159"/>
            <a:ext cx="1123692" cy="477962"/>
          </a:xfrm>
          <a:custGeom>
            <a:avLst/>
            <a:gdLst>
              <a:gd name="connsiteX0" fmla="*/ 977 w 1123692"/>
              <a:gd name="connsiteY0" fmla="*/ 391716 h 477962"/>
              <a:gd name="connsiteX1" fmla="*/ 77345 w 1123692"/>
              <a:gd name="connsiteY1" fmla="*/ 86246 h 477962"/>
              <a:gd name="connsiteX2" fmla="*/ 187807 w 1123692"/>
              <a:gd name="connsiteY2" fmla="*/ 0 h 477962"/>
              <a:gd name="connsiteX3" fmla="*/ 1055378 w 1123692"/>
              <a:gd name="connsiteY3" fmla="*/ 0 h 477962"/>
              <a:gd name="connsiteX4" fmla="*/ 1122716 w 1123692"/>
              <a:gd name="connsiteY4" fmla="*/ 86246 h 477962"/>
              <a:gd name="connsiteX5" fmla="*/ 1046350 w 1123692"/>
              <a:gd name="connsiteY5" fmla="*/ 391716 h 477962"/>
              <a:gd name="connsiteX6" fmla="*/ 935888 w 1123692"/>
              <a:gd name="connsiteY6" fmla="*/ 477962 h 477962"/>
              <a:gd name="connsiteX7" fmla="*/ 68316 w 1123692"/>
              <a:gd name="connsiteY7" fmla="*/ 477962 h 477962"/>
              <a:gd name="connsiteX8" fmla="*/ 977 w 1123692"/>
              <a:gd name="connsiteY8" fmla="*/ 391716 h 477962"/>
            </a:gdLst>
            <a:rect l="l" t="t" r="r" b="b"/>
            <a:pathLst>
              <a:path w="1123692" h="477962">
                <a:moveTo>
                  <a:pt x="977" y="391716"/>
                </a:moveTo>
                <a:lnTo>
                  <a:pt x="77345" y="86246"/>
                </a:lnTo>
                <a:cubicBezTo>
                  <a:pt x="77345" y="86246"/>
                  <a:pt x="105641" y="8625"/>
                  <a:pt x="187807" y="0"/>
                </a:cubicBezTo>
                <a:lnTo>
                  <a:pt x="1055378" y="0"/>
                </a:lnTo>
                <a:cubicBezTo>
                  <a:pt x="1055378" y="0"/>
                  <a:pt x="1133232" y="8625"/>
                  <a:pt x="1122716" y="86246"/>
                </a:cubicBezTo>
                <a:lnTo>
                  <a:pt x="1046350" y="391716"/>
                </a:lnTo>
                <a:cubicBezTo>
                  <a:pt x="1046350" y="391716"/>
                  <a:pt x="1018055" y="469337"/>
                  <a:pt x="935888" y="477962"/>
                </a:cubicBezTo>
                <a:lnTo>
                  <a:pt x="68316" y="477962"/>
                </a:lnTo>
                <a:cubicBezTo>
                  <a:pt x="68316" y="477962"/>
                  <a:pt x="-9538" y="469337"/>
                  <a:pt x="977" y="391716"/>
                </a:cubicBezTo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81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474180" y="1384457"/>
            <a:ext cx="718997" cy="357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058140" y="3228796"/>
            <a:ext cx="3210411" cy="49377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5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Copilot在项目开发中的应用实践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04081" y="3244611"/>
            <a:ext cx="1123692" cy="477962"/>
          </a:xfrm>
          <a:custGeom>
            <a:avLst/>
            <a:gdLst>
              <a:gd name="connsiteX0" fmla="*/ 977 w 1123692"/>
              <a:gd name="connsiteY0" fmla="*/ 391716 h 477962"/>
              <a:gd name="connsiteX1" fmla="*/ 77345 w 1123692"/>
              <a:gd name="connsiteY1" fmla="*/ 86246 h 477962"/>
              <a:gd name="connsiteX2" fmla="*/ 187807 w 1123692"/>
              <a:gd name="connsiteY2" fmla="*/ 0 h 477962"/>
              <a:gd name="connsiteX3" fmla="*/ 1055378 w 1123692"/>
              <a:gd name="connsiteY3" fmla="*/ 0 h 477962"/>
              <a:gd name="connsiteX4" fmla="*/ 1122716 w 1123692"/>
              <a:gd name="connsiteY4" fmla="*/ 86246 h 477962"/>
              <a:gd name="connsiteX5" fmla="*/ 1046350 w 1123692"/>
              <a:gd name="connsiteY5" fmla="*/ 391716 h 477962"/>
              <a:gd name="connsiteX6" fmla="*/ 935888 w 1123692"/>
              <a:gd name="connsiteY6" fmla="*/ 477962 h 477962"/>
              <a:gd name="connsiteX7" fmla="*/ 68316 w 1123692"/>
              <a:gd name="connsiteY7" fmla="*/ 477962 h 477962"/>
              <a:gd name="connsiteX8" fmla="*/ 977 w 1123692"/>
              <a:gd name="connsiteY8" fmla="*/ 391716 h 477962"/>
            </a:gdLst>
            <a:rect l="l" t="t" r="r" b="b"/>
            <a:pathLst>
              <a:path w="1123692" h="477962">
                <a:moveTo>
                  <a:pt x="977" y="391716"/>
                </a:moveTo>
                <a:lnTo>
                  <a:pt x="77345" y="86246"/>
                </a:lnTo>
                <a:cubicBezTo>
                  <a:pt x="77345" y="86246"/>
                  <a:pt x="105641" y="8625"/>
                  <a:pt x="187807" y="0"/>
                </a:cubicBezTo>
                <a:lnTo>
                  <a:pt x="1055378" y="0"/>
                </a:lnTo>
                <a:cubicBezTo>
                  <a:pt x="1055378" y="0"/>
                  <a:pt x="1133232" y="8625"/>
                  <a:pt x="1122716" y="86246"/>
                </a:cubicBezTo>
                <a:lnTo>
                  <a:pt x="1046350" y="391716"/>
                </a:lnTo>
                <a:cubicBezTo>
                  <a:pt x="1046350" y="391716"/>
                  <a:pt x="1018055" y="469337"/>
                  <a:pt x="935888" y="477962"/>
                </a:cubicBezTo>
                <a:lnTo>
                  <a:pt x="68316" y="477962"/>
                </a:lnTo>
                <a:cubicBezTo>
                  <a:pt x="68316" y="477962"/>
                  <a:pt x="-9538" y="469337"/>
                  <a:pt x="977" y="391716"/>
                </a:cubicBezTo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81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992044" y="3304909"/>
            <a:ext cx="718997" cy="357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258851" y="2268570"/>
            <a:ext cx="3210411" cy="49377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817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Prompt设计的重要性与技巧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7029410" y="2284385"/>
            <a:ext cx="1123692" cy="477962"/>
          </a:xfrm>
          <a:custGeom>
            <a:avLst/>
            <a:gdLst>
              <a:gd name="connsiteX0" fmla="*/ 977 w 1123692"/>
              <a:gd name="connsiteY0" fmla="*/ 391716 h 477962"/>
              <a:gd name="connsiteX1" fmla="*/ 77345 w 1123692"/>
              <a:gd name="connsiteY1" fmla="*/ 86246 h 477962"/>
              <a:gd name="connsiteX2" fmla="*/ 187807 w 1123692"/>
              <a:gd name="connsiteY2" fmla="*/ 0 h 477962"/>
              <a:gd name="connsiteX3" fmla="*/ 1055378 w 1123692"/>
              <a:gd name="connsiteY3" fmla="*/ 0 h 477962"/>
              <a:gd name="connsiteX4" fmla="*/ 1122716 w 1123692"/>
              <a:gd name="connsiteY4" fmla="*/ 86246 h 477962"/>
              <a:gd name="connsiteX5" fmla="*/ 1046350 w 1123692"/>
              <a:gd name="connsiteY5" fmla="*/ 391716 h 477962"/>
              <a:gd name="connsiteX6" fmla="*/ 935888 w 1123692"/>
              <a:gd name="connsiteY6" fmla="*/ 477962 h 477962"/>
              <a:gd name="connsiteX7" fmla="*/ 68316 w 1123692"/>
              <a:gd name="connsiteY7" fmla="*/ 477962 h 477962"/>
              <a:gd name="connsiteX8" fmla="*/ 977 w 1123692"/>
              <a:gd name="connsiteY8" fmla="*/ 391716 h 477962"/>
            </a:gdLst>
            <a:rect l="l" t="t" r="r" b="b"/>
            <a:pathLst>
              <a:path w="1123692" h="477962">
                <a:moveTo>
                  <a:pt x="977" y="391716"/>
                </a:moveTo>
                <a:lnTo>
                  <a:pt x="77345" y="86246"/>
                </a:lnTo>
                <a:cubicBezTo>
                  <a:pt x="77345" y="86246"/>
                  <a:pt x="105641" y="8625"/>
                  <a:pt x="187807" y="0"/>
                </a:cubicBezTo>
                <a:lnTo>
                  <a:pt x="1055378" y="0"/>
                </a:lnTo>
                <a:cubicBezTo>
                  <a:pt x="1055378" y="0"/>
                  <a:pt x="1133232" y="8625"/>
                  <a:pt x="1122716" y="86246"/>
                </a:cubicBezTo>
                <a:lnTo>
                  <a:pt x="1046350" y="391716"/>
                </a:lnTo>
                <a:cubicBezTo>
                  <a:pt x="1046350" y="391716"/>
                  <a:pt x="1018055" y="469337"/>
                  <a:pt x="935888" y="477962"/>
                </a:cubicBezTo>
                <a:lnTo>
                  <a:pt x="68316" y="477962"/>
                </a:lnTo>
                <a:cubicBezTo>
                  <a:pt x="68316" y="477962"/>
                  <a:pt x="-9538" y="469337"/>
                  <a:pt x="977" y="391716"/>
                </a:cubicBezTo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81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217373" y="2344683"/>
            <a:ext cx="718997" cy="357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839575" y="4189022"/>
            <a:ext cx="3210411" cy="49377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测试与质量保障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572361" y="4204837"/>
            <a:ext cx="1123692" cy="477962"/>
          </a:xfrm>
          <a:custGeom>
            <a:avLst/>
            <a:gdLst>
              <a:gd name="connsiteX0" fmla="*/ 977 w 1123692"/>
              <a:gd name="connsiteY0" fmla="*/ 391716 h 477962"/>
              <a:gd name="connsiteX1" fmla="*/ 77345 w 1123692"/>
              <a:gd name="connsiteY1" fmla="*/ 86246 h 477962"/>
              <a:gd name="connsiteX2" fmla="*/ 187807 w 1123692"/>
              <a:gd name="connsiteY2" fmla="*/ 0 h 477962"/>
              <a:gd name="connsiteX3" fmla="*/ 1055378 w 1123692"/>
              <a:gd name="connsiteY3" fmla="*/ 0 h 477962"/>
              <a:gd name="connsiteX4" fmla="*/ 1122716 w 1123692"/>
              <a:gd name="connsiteY4" fmla="*/ 86246 h 477962"/>
              <a:gd name="connsiteX5" fmla="*/ 1046350 w 1123692"/>
              <a:gd name="connsiteY5" fmla="*/ 391716 h 477962"/>
              <a:gd name="connsiteX6" fmla="*/ 935888 w 1123692"/>
              <a:gd name="connsiteY6" fmla="*/ 477962 h 477962"/>
              <a:gd name="connsiteX7" fmla="*/ 68316 w 1123692"/>
              <a:gd name="connsiteY7" fmla="*/ 477962 h 477962"/>
              <a:gd name="connsiteX8" fmla="*/ 977 w 1123692"/>
              <a:gd name="connsiteY8" fmla="*/ 391716 h 477962"/>
            </a:gdLst>
            <a:rect l="l" t="t" r="r" b="b"/>
            <a:pathLst>
              <a:path w="1123692" h="477962">
                <a:moveTo>
                  <a:pt x="977" y="391716"/>
                </a:moveTo>
                <a:lnTo>
                  <a:pt x="77345" y="86246"/>
                </a:lnTo>
                <a:cubicBezTo>
                  <a:pt x="77345" y="86246"/>
                  <a:pt x="105641" y="8625"/>
                  <a:pt x="187807" y="0"/>
                </a:cubicBezTo>
                <a:lnTo>
                  <a:pt x="1055378" y="0"/>
                </a:lnTo>
                <a:cubicBezTo>
                  <a:pt x="1055378" y="0"/>
                  <a:pt x="1133232" y="8625"/>
                  <a:pt x="1122716" y="86246"/>
                </a:cubicBezTo>
                <a:lnTo>
                  <a:pt x="1046350" y="391716"/>
                </a:lnTo>
                <a:cubicBezTo>
                  <a:pt x="1046350" y="391716"/>
                  <a:pt x="1018055" y="469337"/>
                  <a:pt x="935888" y="477962"/>
                </a:cubicBezTo>
                <a:lnTo>
                  <a:pt x="68316" y="477962"/>
                </a:lnTo>
                <a:cubicBezTo>
                  <a:pt x="68316" y="477962"/>
                  <a:pt x="-9538" y="469337"/>
                  <a:pt x="977" y="391716"/>
                </a:cubicBezTo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81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760324" y="4265135"/>
            <a:ext cx="718997" cy="357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7591114" y="5149244"/>
            <a:ext cx="3210411" cy="49377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总结与展望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327316" y="5165059"/>
            <a:ext cx="1123692" cy="477962"/>
          </a:xfrm>
          <a:custGeom>
            <a:avLst/>
            <a:gdLst>
              <a:gd name="connsiteX0" fmla="*/ 977 w 1123692"/>
              <a:gd name="connsiteY0" fmla="*/ 391716 h 477962"/>
              <a:gd name="connsiteX1" fmla="*/ 77345 w 1123692"/>
              <a:gd name="connsiteY1" fmla="*/ 86246 h 477962"/>
              <a:gd name="connsiteX2" fmla="*/ 187807 w 1123692"/>
              <a:gd name="connsiteY2" fmla="*/ 0 h 477962"/>
              <a:gd name="connsiteX3" fmla="*/ 1055378 w 1123692"/>
              <a:gd name="connsiteY3" fmla="*/ 0 h 477962"/>
              <a:gd name="connsiteX4" fmla="*/ 1122716 w 1123692"/>
              <a:gd name="connsiteY4" fmla="*/ 86246 h 477962"/>
              <a:gd name="connsiteX5" fmla="*/ 1046350 w 1123692"/>
              <a:gd name="connsiteY5" fmla="*/ 391716 h 477962"/>
              <a:gd name="connsiteX6" fmla="*/ 935888 w 1123692"/>
              <a:gd name="connsiteY6" fmla="*/ 477962 h 477962"/>
              <a:gd name="connsiteX7" fmla="*/ 68316 w 1123692"/>
              <a:gd name="connsiteY7" fmla="*/ 477962 h 477962"/>
              <a:gd name="connsiteX8" fmla="*/ 977 w 1123692"/>
              <a:gd name="connsiteY8" fmla="*/ 391716 h 477962"/>
            </a:gdLst>
            <a:rect l="l" t="t" r="r" b="b"/>
            <a:pathLst>
              <a:path w="1123692" h="477962">
                <a:moveTo>
                  <a:pt x="977" y="391716"/>
                </a:moveTo>
                <a:lnTo>
                  <a:pt x="77345" y="86246"/>
                </a:lnTo>
                <a:cubicBezTo>
                  <a:pt x="77345" y="86246"/>
                  <a:pt x="105641" y="8625"/>
                  <a:pt x="187807" y="0"/>
                </a:cubicBezTo>
                <a:lnTo>
                  <a:pt x="1055378" y="0"/>
                </a:lnTo>
                <a:cubicBezTo>
                  <a:pt x="1055378" y="0"/>
                  <a:pt x="1133232" y="8625"/>
                  <a:pt x="1122716" y="86246"/>
                </a:cubicBezTo>
                <a:lnTo>
                  <a:pt x="1046350" y="391716"/>
                </a:lnTo>
                <a:cubicBezTo>
                  <a:pt x="1046350" y="391716"/>
                  <a:pt x="1018055" y="469337"/>
                  <a:pt x="935888" y="477962"/>
                </a:cubicBezTo>
                <a:lnTo>
                  <a:pt x="68316" y="477962"/>
                </a:lnTo>
                <a:cubicBezTo>
                  <a:pt x="68316" y="477962"/>
                  <a:pt x="-9538" y="469337"/>
                  <a:pt x="977" y="391716"/>
                </a:cubicBezTo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81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515279" y="5225357"/>
            <a:ext cx="718997" cy="357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cxnSp>
        <p:nvCxnSpPr>
          <p:cNvPr id="28" name="标题 1"/>
          <p:cNvCxnSpPr/>
          <p:nvPr/>
        </p:nvCxnSpPr>
        <p:spPr>
          <a:xfrm rot="0" flipH="0" flipV="0">
            <a:off x="6261740" y="4923931"/>
            <a:ext cx="3916613" cy="0"/>
          </a:xfrm>
          <a:prstGeom prst="line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/>
          </a:ln>
        </p:spPr>
      </p:cxn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1"/>
            <a:ext cx="12244915" cy="690053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637" t="0" r="637" b="0"/>
          <a:stretch>
            <a:fillRect/>
          </a:stretch>
        </p:blipFill>
        <p:spPr>
          <a:xfrm rot="0" flipH="0" flipV="0">
            <a:off x="15824" y="-58860"/>
            <a:ext cx="12213266" cy="6933187"/>
          </a:xfrm>
          <a:custGeom>
            <a:avLst/>
            <a:gdLst>
              <a:gd name="connsiteX0" fmla="*/ 0 w 12213266"/>
              <a:gd name="connsiteY0" fmla="*/ 0 h 6933187"/>
              <a:gd name="connsiteX1" fmla="*/ 12213266 w 12213266"/>
              <a:gd name="connsiteY1" fmla="*/ 0 h 6933187"/>
              <a:gd name="connsiteX2" fmla="*/ 12213266 w 12213266"/>
              <a:gd name="connsiteY2" fmla="*/ 6933187 h 6933187"/>
              <a:gd name="connsiteX3" fmla="*/ 0 w 12213266"/>
              <a:gd name="connsiteY3" fmla="*/ 6933187 h 6933187"/>
            </a:gdLst>
            <a:rect l="l" t="t" r="r" b="b"/>
            <a:pathLst>
              <a:path w="12213266" h="6933187">
                <a:moveTo>
                  <a:pt x="0" y="0"/>
                </a:moveTo>
                <a:lnTo>
                  <a:pt x="12213266" y="0"/>
                </a:lnTo>
                <a:lnTo>
                  <a:pt x="12213266" y="6933187"/>
                </a:lnTo>
                <a:lnTo>
                  <a:pt x="0" y="693318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-58860"/>
            <a:ext cx="7368486" cy="6949517"/>
          </a:xfrm>
          <a:custGeom>
            <a:avLst/>
            <a:gdLst>
              <a:gd name="connsiteX0" fmla="*/ 0 w 7368486"/>
              <a:gd name="connsiteY0" fmla="*/ 0 h 6933187"/>
              <a:gd name="connsiteX1" fmla="*/ 7368486 w 7368486"/>
              <a:gd name="connsiteY1" fmla="*/ 0 h 6933187"/>
              <a:gd name="connsiteX2" fmla="*/ 7368486 w 7368486"/>
              <a:gd name="connsiteY2" fmla="*/ 4586853 h 6933187"/>
              <a:gd name="connsiteX3" fmla="*/ 5022152 w 7368486"/>
              <a:gd name="connsiteY3" fmla="*/ 6933187 h 6933187"/>
              <a:gd name="connsiteX4" fmla="*/ 0 w 7368486"/>
              <a:gd name="connsiteY4" fmla="*/ 6933187 h 6933187"/>
            </a:gdLst>
            <a:rect l="l" t="t" r="r" b="b"/>
            <a:pathLst>
              <a:path w="7368486" h="6933187">
                <a:moveTo>
                  <a:pt x="0" y="0"/>
                </a:moveTo>
                <a:lnTo>
                  <a:pt x="7368486" y="0"/>
                </a:lnTo>
                <a:lnTo>
                  <a:pt x="7368486" y="4586853"/>
                </a:lnTo>
                <a:cubicBezTo>
                  <a:pt x="7368486" y="5882697"/>
                  <a:pt x="6317996" y="6933187"/>
                  <a:pt x="5022152" y="6933187"/>
                </a:cubicBezTo>
                <a:lnTo>
                  <a:pt x="0" y="6933187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20162" y="4273496"/>
            <a:ext cx="5353964" cy="621902"/>
          </a:xfrm>
          <a:prstGeom prst="round2Diag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83786" y="1398502"/>
            <a:ext cx="3512738" cy="1098357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gradFill>
                  <a:gsLst>
                    <a:gs pos="0">
                      <a:srgbClr val="0B5394">
                        <a:alpha val="100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20XX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11526" y="2282149"/>
            <a:ext cx="6354399" cy="17127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25419" y="5433166"/>
            <a:ext cx="2618952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18915" y="5547256"/>
            <a:ext cx="315051" cy="341277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121910" y="5426013"/>
            <a:ext cx="2618952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434275" y="5577506"/>
            <a:ext cx="365836" cy="365836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0800000" flipH="1" flipV="0">
            <a:off x="9532239" y="3142905"/>
            <a:ext cx="2712676" cy="3754213"/>
          </a:xfrm>
          <a:custGeom>
            <a:avLst/>
            <a:gdLst>
              <a:gd name="connsiteX0" fmla="*/ 0 w 4823514"/>
              <a:gd name="connsiteY0" fmla="*/ 0 h 6907684"/>
              <a:gd name="connsiteX1" fmla="*/ 4823514 w 4823514"/>
              <a:gd name="connsiteY1" fmla="*/ 0 h 6907684"/>
              <a:gd name="connsiteX2" fmla="*/ 4823514 w 4823514"/>
              <a:gd name="connsiteY2" fmla="*/ 6907684 h 6907684"/>
              <a:gd name="connsiteX3" fmla="*/ 2047033 w 4823514"/>
              <a:gd name="connsiteY3" fmla="*/ 6907684 h 6907684"/>
              <a:gd name="connsiteX4" fmla="*/ 3452 w 4823514"/>
              <a:gd name="connsiteY4" fmla="*/ 5063526 h 6907684"/>
              <a:gd name="connsiteX5" fmla="*/ 0 w 4823514"/>
              <a:gd name="connsiteY5" fmla="*/ 4995172 h 6907684"/>
            </a:gdLst>
            <a:rect l="l" t="t" r="r" b="b"/>
            <a:pathLst>
              <a:path w="4823514" h="6907684">
                <a:moveTo>
                  <a:pt x="0" y="0"/>
                </a:moveTo>
                <a:lnTo>
                  <a:pt x="4823514" y="0"/>
                </a:lnTo>
                <a:lnTo>
                  <a:pt x="4823514" y="6907684"/>
                </a:lnTo>
                <a:lnTo>
                  <a:pt x="2047033" y="6907684"/>
                </a:lnTo>
                <a:cubicBezTo>
                  <a:pt x="983443" y="6907684"/>
                  <a:pt x="108647" y="6099362"/>
                  <a:pt x="3452" y="5063526"/>
                </a:cubicBezTo>
                <a:lnTo>
                  <a:pt x="0" y="4995172"/>
                </a:lnTo>
                <a:close/>
              </a:path>
            </a:pathLst>
          </a:custGeom>
          <a:gradFill>
            <a:gsLst>
              <a:gs pos="12000">
                <a:schemeClr val="accent1">
                  <a:alpha val="70245"/>
                </a:schemeClr>
              </a:gs>
              <a:gs pos="100000">
                <a:schemeClr val="accent1">
                  <a:lumMod val="40000"/>
                  <a:lumOff val="60000"/>
                  <a:alpha val="28521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052444" y="5744907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bg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0800000" flipH="1" flipV="0">
            <a:off x="0" y="-42530"/>
            <a:ext cx="2983131" cy="87261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18801" y="275322"/>
            <a:ext cx="1945527" cy="2415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259867" y="691065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3591793" y="1596133"/>
            <a:ext cx="2081447" cy="703095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13000">
                <a:schemeClr val="accent1">
                  <a:lumMod val="40000"/>
                  <a:lumOff val="60000"/>
                  <a:alpha val="0"/>
                </a:schemeClr>
              </a:gs>
              <a:gs pos="100000">
                <a:schemeClr val="accent1">
                  <a:alpha val="30000"/>
                </a:schemeClr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43904" y="4398110"/>
            <a:ext cx="5353964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86213" y="4450616"/>
            <a:ext cx="3159649" cy="4720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1">
            <a:off x="3807988" y="4690576"/>
            <a:ext cx="1481835" cy="45719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039049" y="5623293"/>
            <a:ext cx="781452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594422" y="5632713"/>
            <a:ext cx="932662" cy="261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202X.X
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1136154" y="5623293"/>
            <a:ext cx="917463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952239" y="5632713"/>
            <a:ext cx="792320" cy="261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1"/>
            <a:ext cx="12244915" cy="690053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637" t="0" r="637" b="0"/>
          <a:stretch>
            <a:fillRect/>
          </a:stretch>
        </p:blipFill>
        <p:spPr>
          <a:xfrm rot="0" flipH="0" flipV="0">
            <a:off x="15824" y="-58860"/>
            <a:ext cx="12213266" cy="6933187"/>
          </a:xfrm>
          <a:custGeom>
            <a:avLst/>
            <a:gdLst>
              <a:gd name="connsiteX0" fmla="*/ 0 w 12213266"/>
              <a:gd name="connsiteY0" fmla="*/ 0 h 6933187"/>
              <a:gd name="connsiteX1" fmla="*/ 12213266 w 12213266"/>
              <a:gd name="connsiteY1" fmla="*/ 0 h 6933187"/>
              <a:gd name="connsiteX2" fmla="*/ 12213266 w 12213266"/>
              <a:gd name="connsiteY2" fmla="*/ 6933187 h 6933187"/>
              <a:gd name="connsiteX3" fmla="*/ 0 w 12213266"/>
              <a:gd name="connsiteY3" fmla="*/ 6933187 h 6933187"/>
            </a:gdLst>
            <a:rect l="l" t="t" r="r" b="b"/>
            <a:pathLst>
              <a:path w="12213266" h="6933187">
                <a:moveTo>
                  <a:pt x="0" y="0"/>
                </a:moveTo>
                <a:lnTo>
                  <a:pt x="12213266" y="0"/>
                </a:lnTo>
                <a:lnTo>
                  <a:pt x="12213266" y="6933187"/>
                </a:lnTo>
                <a:lnTo>
                  <a:pt x="0" y="693318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-58860"/>
            <a:ext cx="7368486" cy="6949517"/>
          </a:xfrm>
          <a:custGeom>
            <a:avLst/>
            <a:gdLst>
              <a:gd name="connsiteX0" fmla="*/ 0 w 7368486"/>
              <a:gd name="connsiteY0" fmla="*/ 0 h 6933187"/>
              <a:gd name="connsiteX1" fmla="*/ 7368486 w 7368486"/>
              <a:gd name="connsiteY1" fmla="*/ 0 h 6933187"/>
              <a:gd name="connsiteX2" fmla="*/ 7368486 w 7368486"/>
              <a:gd name="connsiteY2" fmla="*/ 4586853 h 6933187"/>
              <a:gd name="connsiteX3" fmla="*/ 5022152 w 7368486"/>
              <a:gd name="connsiteY3" fmla="*/ 6933187 h 6933187"/>
              <a:gd name="connsiteX4" fmla="*/ 0 w 7368486"/>
              <a:gd name="connsiteY4" fmla="*/ 6933187 h 6933187"/>
            </a:gdLst>
            <a:rect l="l" t="t" r="r" b="b"/>
            <a:pathLst>
              <a:path w="7368486" h="6933187">
                <a:moveTo>
                  <a:pt x="0" y="0"/>
                </a:moveTo>
                <a:lnTo>
                  <a:pt x="7368486" y="0"/>
                </a:lnTo>
                <a:lnTo>
                  <a:pt x="7368486" y="4586853"/>
                </a:lnTo>
                <a:cubicBezTo>
                  <a:pt x="7368486" y="5882697"/>
                  <a:pt x="6317996" y="6933187"/>
                  <a:pt x="5022152" y="6933187"/>
                </a:cubicBezTo>
                <a:lnTo>
                  <a:pt x="0" y="6933187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83662" y="4788401"/>
            <a:ext cx="5353964" cy="621902"/>
          </a:xfrm>
          <a:prstGeom prst="round2Diag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1" flipV="0">
            <a:off x="9532239" y="3142905"/>
            <a:ext cx="2712676" cy="3754213"/>
          </a:xfrm>
          <a:custGeom>
            <a:avLst/>
            <a:gdLst>
              <a:gd name="connsiteX0" fmla="*/ 0 w 4823514"/>
              <a:gd name="connsiteY0" fmla="*/ 0 h 6907684"/>
              <a:gd name="connsiteX1" fmla="*/ 4823514 w 4823514"/>
              <a:gd name="connsiteY1" fmla="*/ 0 h 6907684"/>
              <a:gd name="connsiteX2" fmla="*/ 4823514 w 4823514"/>
              <a:gd name="connsiteY2" fmla="*/ 6907684 h 6907684"/>
              <a:gd name="connsiteX3" fmla="*/ 2047033 w 4823514"/>
              <a:gd name="connsiteY3" fmla="*/ 6907684 h 6907684"/>
              <a:gd name="connsiteX4" fmla="*/ 3452 w 4823514"/>
              <a:gd name="connsiteY4" fmla="*/ 5063526 h 6907684"/>
              <a:gd name="connsiteX5" fmla="*/ 0 w 4823514"/>
              <a:gd name="connsiteY5" fmla="*/ 4995172 h 6907684"/>
            </a:gdLst>
            <a:rect l="l" t="t" r="r" b="b"/>
            <a:pathLst>
              <a:path w="4823514" h="6907684">
                <a:moveTo>
                  <a:pt x="0" y="0"/>
                </a:moveTo>
                <a:lnTo>
                  <a:pt x="4823514" y="0"/>
                </a:lnTo>
                <a:lnTo>
                  <a:pt x="4823514" y="6907684"/>
                </a:lnTo>
                <a:lnTo>
                  <a:pt x="2047033" y="6907684"/>
                </a:lnTo>
                <a:cubicBezTo>
                  <a:pt x="983443" y="6907684"/>
                  <a:pt x="108647" y="6099362"/>
                  <a:pt x="3452" y="5063526"/>
                </a:cubicBezTo>
                <a:lnTo>
                  <a:pt x="0" y="4995172"/>
                </a:lnTo>
                <a:close/>
              </a:path>
            </a:pathLst>
          </a:custGeom>
          <a:gradFill>
            <a:gsLst>
              <a:gs pos="12000">
                <a:schemeClr val="accent1">
                  <a:alpha val="70245"/>
                </a:schemeClr>
              </a:gs>
              <a:gs pos="100000">
                <a:schemeClr val="accent1">
                  <a:lumMod val="40000"/>
                  <a:lumOff val="60000"/>
                  <a:alpha val="28521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052444" y="5744907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bg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 flipH="1" flipV="0">
            <a:off x="0" y="-42530"/>
            <a:ext cx="2843431" cy="87261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18801" y="300722"/>
            <a:ext cx="1945527" cy="2415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259867" y="691065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07404" y="4913015"/>
            <a:ext cx="5353964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49713" y="4965521"/>
            <a:ext cx="3235849" cy="5482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1">
            <a:off x="3871488" y="5205481"/>
            <a:ext cx="1481835" cy="45719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599266" y="796113"/>
            <a:ext cx="1261678" cy="2206326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99270" y="3003744"/>
            <a:ext cx="6296720" cy="13935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13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大模型简介与Copilot工作模式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85834" y="1612841"/>
            <a:ext cx="2806883" cy="1395622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16000" y="5291905"/>
            <a:ext cx="11160000" cy="180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" name=""/>
          <p:cNvGrpSpPr/>
          <p:nvPr/>
        </p:nvGrpSpPr>
        <p:grpSpPr>
          <a:xfrm>
            <a:off x="3855993" y="2761624"/>
            <a:ext cx="514063" cy="131413"/>
            <a:chOff x="3855993" y="2761624"/>
            <a:chExt cx="514063" cy="131413"/>
          </a:xfrm>
        </p:grpSpPr>
        <p:sp>
          <p:nvSpPr>
            <p:cNvPr id="5" name="标题 1"/>
            <p:cNvSpPr txBox="1"/>
            <p:nvPr/>
          </p:nvSpPr>
          <p:spPr>
            <a:xfrm rot="0" flipH="0" flipV="0">
              <a:off x="3855993" y="2761624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 rot="0" flipH="0" flipV="0">
              <a:off x="4049598" y="2761625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 rot="0" flipH="0" flipV="0">
              <a:off x="4243202" y="2761625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accent1"/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grpSp>
        <p:nvGrpSpPr>
          <p:cNvPr id="8" name=""/>
          <p:cNvGrpSpPr/>
          <p:nvPr/>
        </p:nvGrpSpPr>
        <p:grpSpPr>
          <a:xfrm>
            <a:off x="7809242" y="2761624"/>
            <a:ext cx="514063" cy="131413"/>
            <a:chOff x="7809242" y="2761624"/>
            <a:chExt cx="514063" cy="131413"/>
          </a:xfrm>
        </p:grpSpPr>
        <p:sp>
          <p:nvSpPr>
            <p:cNvPr id="9" name="标题 1"/>
            <p:cNvSpPr txBox="1"/>
            <p:nvPr/>
          </p:nvSpPr>
          <p:spPr>
            <a:xfrm rot="0" flipH="0" flipV="0">
              <a:off x="7809242" y="2761624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 rot="0" flipH="0" flipV="0">
              <a:off x="8002847" y="2761625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0" flipH="0" flipV="0">
              <a:off x="8196451" y="2761625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accent1"/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12" name="标题 1"/>
          <p:cNvSpPr txBox="1"/>
          <p:nvPr/>
        </p:nvSpPr>
        <p:spPr>
          <a:xfrm rot="0" flipH="0" flipV="0">
            <a:off x="2118400" y="4363407"/>
            <a:ext cx="36000" cy="90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0400" y="1610462"/>
            <a:ext cx="2952000" cy="2880000"/>
          </a:xfrm>
          <a:prstGeom prst="roundRect">
            <a:avLst>
              <a:gd name="adj" fmla="val 818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0400" y="1666032"/>
            <a:ext cx="2952000" cy="3060000"/>
          </a:xfrm>
          <a:prstGeom prst="roundRect">
            <a:avLst>
              <a:gd name="adj" fmla="val 8187"/>
            </a:avLst>
          </a:prstGeom>
          <a:solidFill>
            <a:schemeClr val="bg1"/>
          </a:solidFill>
          <a:ln w="12700" cap="rnd">
            <a:noFill/>
            <a:round/>
            <a:headEnd/>
            <a:tailEnd/>
          </a:ln>
          <a:effectLst>
            <a:outerShdw dist="63500" blurRad="254000" dir="0" sx="100000" sy="100000" kx="0" ky="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76400" y="1874314"/>
            <a:ext cx="2520000" cy="54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各大模型特点与适用场景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76400" y="2488735"/>
            <a:ext cx="252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87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Claude系列：多任务处理能力强，注重安全性，适合文本生成、问答等。
Gemini系列：高级语言理解能力突出，支持多语言，适用于复杂自然语言处理。
GPT系列：广泛应用于代码补全、文档生成等，不同版本针对不同任务优化。
o1/o3- mini：o1适合高精度、多语言任务，o3- mini则在资源受限环境下表现出色。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866783" y="5114703"/>
            <a:ext cx="539235" cy="53923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866787" y="5245820"/>
            <a:ext cx="533400" cy="228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071649" y="4363407"/>
            <a:ext cx="36000" cy="90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5820032" y="5114703"/>
            <a:ext cx="539235" cy="53923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5820036" y="5245820"/>
            <a:ext cx="533400" cy="228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613649" y="1610462"/>
            <a:ext cx="2952000" cy="2880000"/>
          </a:xfrm>
          <a:prstGeom prst="roundRect">
            <a:avLst>
              <a:gd name="adj" fmla="val 818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613649" y="1666032"/>
            <a:ext cx="2952000" cy="3060000"/>
          </a:xfrm>
          <a:prstGeom prst="roundRect">
            <a:avLst>
              <a:gd name="adj" fmla="val 8187"/>
            </a:avLst>
          </a:prstGeom>
          <a:solidFill>
            <a:schemeClr val="bg1"/>
          </a:solidFill>
          <a:ln w="12700" cap="rnd">
            <a:noFill/>
            <a:round/>
            <a:headEnd/>
            <a:tailEnd/>
          </a:ln>
          <a:effectLst>
            <a:outerShdw dist="63500" blurRad="254000" dir="0" sx="100000" sy="100000" kx="0" ky="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829649" y="1874314"/>
            <a:ext cx="2520000" cy="54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大模型对软件开发效率的提升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4829649" y="2488735"/>
            <a:ext cx="252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代码自动补全：实时提供代码建议，减少重复劳动，提高编码速度。
交互式功能：通过对话式界面解答问题、修改代码，提升开发效率。
文档与注释生成：自动生成代码注释、文档字符串和项目说明文档，降低文档编写负担。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10024900" y="4363407"/>
            <a:ext cx="36000" cy="90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9773283" y="5114703"/>
            <a:ext cx="539235" cy="53923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9773287" y="5245820"/>
            <a:ext cx="533400" cy="228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8566900" y="1610462"/>
            <a:ext cx="2952000" cy="2880000"/>
          </a:xfrm>
          <a:prstGeom prst="roundRect">
            <a:avLst>
              <a:gd name="adj" fmla="val 818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8566900" y="1666032"/>
            <a:ext cx="2952000" cy="3060000"/>
          </a:xfrm>
          <a:prstGeom prst="roundRect">
            <a:avLst>
              <a:gd name="adj" fmla="val 8187"/>
            </a:avLst>
          </a:prstGeom>
          <a:solidFill>
            <a:schemeClr val="bg1"/>
          </a:solidFill>
          <a:ln w="12700" cap="rnd">
            <a:noFill/>
            <a:round/>
            <a:headEnd/>
            <a:tailEnd/>
          </a:ln>
          <a:effectLst>
            <a:outerShdw dist="63500" blurRad="254000" dir="0" sx="100000" sy="100000" kx="0" ky="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8782900" y="1874314"/>
            <a:ext cx="2520000" cy="54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大模型在软件开发中的局限性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8782900" y="2488735"/>
            <a:ext cx="252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速率限制：预览版模型如Claude 3.7存在多轮对话后的速率限制，影响连续开发。
逻辑幻觉：在复杂逻辑推理时可能出现错误或重复内容。
数据一致性问题：生成的内容可能存在数据不一致或矛盾的情况。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大模型在软件开发中的应用</a:t>
            </a:r>
            <a:endParaRPr kumimoji="1" lang="zh-CN" altLang="en-US"/>
          </a:p>
        </p:txBody>
      </p:sp>
      <p:cxnSp>
        <p:nvCxnSpPr>
          <p:cNvPr id="34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35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73100" y="1493943"/>
            <a:ext cx="5299075" cy="2047451"/>
          </a:xfrm>
          <a:prstGeom prst="roundRect">
            <a:avLst>
              <a:gd name="adj" fmla="val 97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lumMod val="75000"/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25854" y="2126564"/>
            <a:ext cx="4913875" cy="13424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7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功能介绍：通过对话式界面解答问题并提供建议，适用于概念性解释、代码分析和技术问答。
应用场景：开发者在遇到技术难题时，可通过Ask功能快速获取解决方案或建议。
工作方式：基于上下文和代码库生成回答，理解用户问题并提供精准解答。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25854" y="1493944"/>
            <a:ext cx="4179118" cy="6326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Copilot Ask（聊天）功能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321147" y="1792056"/>
            <a:ext cx="278484" cy="301665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205538" y="1493943"/>
            <a:ext cx="5299075" cy="2047451"/>
          </a:xfrm>
          <a:prstGeom prst="roundRect">
            <a:avLst>
              <a:gd name="adj" fmla="val 97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lumMod val="75000"/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6276069" y="3495675"/>
            <a:ext cx="5158012" cy="45719"/>
          </a:xfrm>
          <a:custGeom>
            <a:avLst/>
            <a:gdLst>
              <a:gd name="connsiteX0" fmla="*/ 0 w 5158012"/>
              <a:gd name="connsiteY0" fmla="*/ 45719 h 45719"/>
              <a:gd name="connsiteX1" fmla="*/ 5153535 w 5158012"/>
              <a:gd name="connsiteY1" fmla="*/ 45719 h 45719"/>
              <a:gd name="connsiteX2" fmla="*/ 5158012 w 5158012"/>
              <a:gd name="connsiteY2" fmla="*/ 41242 h 45719"/>
              <a:gd name="connsiteX3" fmla="*/ 5158012 w 5158012"/>
              <a:gd name="connsiteY3" fmla="*/ 36103 h 45719"/>
              <a:gd name="connsiteX4" fmla="*/ 5125492 w 5158012"/>
              <a:gd name="connsiteY4" fmla="*/ 14177 h 45719"/>
              <a:gd name="connsiteX5" fmla="*/ 5055271 w 5158012"/>
              <a:gd name="connsiteY5" fmla="*/ 0 h 45719"/>
              <a:gd name="connsiteX6" fmla="*/ 117004 w 5158012"/>
              <a:gd name="connsiteY6" fmla="*/ 0 h 45719"/>
              <a:gd name="connsiteX7" fmla="*/ 46783 w 5158012"/>
              <a:gd name="connsiteY7" fmla="*/ 14177 h 45719"/>
            </a:gdLst>
            <a:rect l="l" t="t" r="r" b="b"/>
            <a:pathLst>
              <a:path w="5158012" h="45719">
                <a:moveTo>
                  <a:pt x="0" y="45719"/>
                </a:moveTo>
                <a:lnTo>
                  <a:pt x="5153535" y="45719"/>
                </a:lnTo>
                <a:cubicBezTo>
                  <a:pt x="5156008" y="45719"/>
                  <a:pt x="5158012" y="43715"/>
                  <a:pt x="5158012" y="41242"/>
                </a:cubicBezTo>
                <a:lnTo>
                  <a:pt x="5158012" y="36103"/>
                </a:lnTo>
                <a:lnTo>
                  <a:pt x="5125492" y="14177"/>
                </a:lnTo>
                <a:cubicBezTo>
                  <a:pt x="5103909" y="5048"/>
                  <a:pt x="5080179" y="0"/>
                  <a:pt x="5055271" y="0"/>
                </a:cubicBezTo>
                <a:lnTo>
                  <a:pt x="117004" y="0"/>
                </a:lnTo>
                <a:cubicBezTo>
                  <a:pt x="92096" y="0"/>
                  <a:pt x="68366" y="5048"/>
                  <a:pt x="46783" y="14177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dist="0" blurRad="190500" dir="0" sx="105000" sy="105000" kx="0" ky="0" algn="ctr" rotWithShape="0">
              <a:schemeClr val="accent2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860002" y="1792056"/>
            <a:ext cx="311722" cy="30166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520205" y="2126563"/>
            <a:ext cx="4913875" cy="13171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3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功能介绍：直接修改或生成代码，根据自然语言指令或上下文进行代码编辑。
应用场景：在编辑现有代码或生成新代码片段时，Edit功能可显著提高开发效率。
工作方式：精准执行代码修改任务，减少手动编写代码的工作量。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520205" y="1493944"/>
            <a:ext cx="4179118" cy="6326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Copilot Edit（编辑）功能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73100" y="3922800"/>
            <a:ext cx="10856307" cy="2047451"/>
          </a:xfrm>
          <a:prstGeom prst="roundRect">
            <a:avLst>
              <a:gd name="adj" fmla="val 9793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87767" y="4555421"/>
            <a:ext cx="10275269" cy="133527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功能介绍：作为智能助手，执行多步骤任务，如项目环境配置、创建新功能等。
应用场景：适用于复杂任务的自动化执行，减少手动操作步骤，提高任务执行效率。
工作方式：理解复杂指令，将其拆解为子任务并逐步执行，保持任务上下文连续性。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87766" y="3915595"/>
            <a:ext cx="8738839" cy="6326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Copilot Agent（代理）功能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883789" y="4213707"/>
            <a:ext cx="264148" cy="301665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1">
            <a:off x="687387" y="3495675"/>
            <a:ext cx="5158012" cy="45719"/>
          </a:xfrm>
          <a:custGeom>
            <a:avLst/>
            <a:gdLst>
              <a:gd name="connsiteX0" fmla="*/ 0 w 5158012"/>
              <a:gd name="connsiteY0" fmla="*/ 45719 h 45719"/>
              <a:gd name="connsiteX1" fmla="*/ 5153535 w 5158012"/>
              <a:gd name="connsiteY1" fmla="*/ 45719 h 45719"/>
              <a:gd name="connsiteX2" fmla="*/ 5158012 w 5158012"/>
              <a:gd name="connsiteY2" fmla="*/ 41242 h 45719"/>
              <a:gd name="connsiteX3" fmla="*/ 5158012 w 5158012"/>
              <a:gd name="connsiteY3" fmla="*/ 36103 h 45719"/>
              <a:gd name="connsiteX4" fmla="*/ 5125492 w 5158012"/>
              <a:gd name="connsiteY4" fmla="*/ 14177 h 45719"/>
              <a:gd name="connsiteX5" fmla="*/ 5055271 w 5158012"/>
              <a:gd name="connsiteY5" fmla="*/ 0 h 45719"/>
              <a:gd name="connsiteX6" fmla="*/ 117004 w 5158012"/>
              <a:gd name="connsiteY6" fmla="*/ 0 h 45719"/>
              <a:gd name="connsiteX7" fmla="*/ 46783 w 5158012"/>
              <a:gd name="connsiteY7" fmla="*/ 14177 h 45719"/>
            </a:gdLst>
            <a:rect l="l" t="t" r="r" b="b"/>
            <a:pathLst>
              <a:path w="5158012" h="45719">
                <a:moveTo>
                  <a:pt x="0" y="45719"/>
                </a:moveTo>
                <a:lnTo>
                  <a:pt x="5153535" y="45719"/>
                </a:lnTo>
                <a:cubicBezTo>
                  <a:pt x="5156008" y="45719"/>
                  <a:pt x="5158012" y="43715"/>
                  <a:pt x="5158012" y="41242"/>
                </a:cubicBezTo>
                <a:lnTo>
                  <a:pt x="5158012" y="36103"/>
                </a:lnTo>
                <a:lnTo>
                  <a:pt x="5125492" y="14177"/>
                </a:lnTo>
                <a:cubicBezTo>
                  <a:pt x="5103909" y="5048"/>
                  <a:pt x="5080179" y="0"/>
                  <a:pt x="5055271" y="0"/>
                </a:cubicBezTo>
                <a:lnTo>
                  <a:pt x="117004" y="0"/>
                </a:lnTo>
                <a:cubicBezTo>
                  <a:pt x="92096" y="0"/>
                  <a:pt x="68366" y="5048"/>
                  <a:pt x="46783" y="14177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dist="0" blurRad="190500" dir="0" sx="105000" sy="105000" kx="0" ky="0" algn="ctr" rotWithShape="0">
              <a:schemeClr val="accent2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Copilot工作模式与核心功能</a:t>
            </a: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19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1"/>
            <a:ext cx="12244915" cy="690053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637" t="0" r="637" b="0"/>
          <a:stretch>
            <a:fillRect/>
          </a:stretch>
        </p:blipFill>
        <p:spPr>
          <a:xfrm rot="0" flipH="0" flipV="0">
            <a:off x="15824" y="-58860"/>
            <a:ext cx="12213266" cy="6933187"/>
          </a:xfrm>
          <a:custGeom>
            <a:avLst/>
            <a:gdLst>
              <a:gd name="connsiteX0" fmla="*/ 0 w 12213266"/>
              <a:gd name="connsiteY0" fmla="*/ 0 h 6933187"/>
              <a:gd name="connsiteX1" fmla="*/ 12213266 w 12213266"/>
              <a:gd name="connsiteY1" fmla="*/ 0 h 6933187"/>
              <a:gd name="connsiteX2" fmla="*/ 12213266 w 12213266"/>
              <a:gd name="connsiteY2" fmla="*/ 6933187 h 6933187"/>
              <a:gd name="connsiteX3" fmla="*/ 0 w 12213266"/>
              <a:gd name="connsiteY3" fmla="*/ 6933187 h 6933187"/>
            </a:gdLst>
            <a:rect l="l" t="t" r="r" b="b"/>
            <a:pathLst>
              <a:path w="12213266" h="6933187">
                <a:moveTo>
                  <a:pt x="0" y="0"/>
                </a:moveTo>
                <a:lnTo>
                  <a:pt x="12213266" y="0"/>
                </a:lnTo>
                <a:lnTo>
                  <a:pt x="12213266" y="6933187"/>
                </a:lnTo>
                <a:lnTo>
                  <a:pt x="0" y="693318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-58860"/>
            <a:ext cx="7368486" cy="6949517"/>
          </a:xfrm>
          <a:custGeom>
            <a:avLst/>
            <a:gdLst>
              <a:gd name="connsiteX0" fmla="*/ 0 w 7368486"/>
              <a:gd name="connsiteY0" fmla="*/ 0 h 6933187"/>
              <a:gd name="connsiteX1" fmla="*/ 7368486 w 7368486"/>
              <a:gd name="connsiteY1" fmla="*/ 0 h 6933187"/>
              <a:gd name="connsiteX2" fmla="*/ 7368486 w 7368486"/>
              <a:gd name="connsiteY2" fmla="*/ 4586853 h 6933187"/>
              <a:gd name="connsiteX3" fmla="*/ 5022152 w 7368486"/>
              <a:gd name="connsiteY3" fmla="*/ 6933187 h 6933187"/>
              <a:gd name="connsiteX4" fmla="*/ 0 w 7368486"/>
              <a:gd name="connsiteY4" fmla="*/ 6933187 h 6933187"/>
            </a:gdLst>
            <a:rect l="l" t="t" r="r" b="b"/>
            <a:pathLst>
              <a:path w="7368486" h="6933187">
                <a:moveTo>
                  <a:pt x="0" y="0"/>
                </a:moveTo>
                <a:lnTo>
                  <a:pt x="7368486" y="0"/>
                </a:lnTo>
                <a:lnTo>
                  <a:pt x="7368486" y="4586853"/>
                </a:lnTo>
                <a:cubicBezTo>
                  <a:pt x="7368486" y="5882697"/>
                  <a:pt x="6317996" y="6933187"/>
                  <a:pt x="5022152" y="6933187"/>
                </a:cubicBezTo>
                <a:lnTo>
                  <a:pt x="0" y="6933187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83662" y="4788401"/>
            <a:ext cx="5353964" cy="621902"/>
          </a:xfrm>
          <a:prstGeom prst="round2Diag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1" flipV="0">
            <a:off x="9532239" y="3142905"/>
            <a:ext cx="2712676" cy="3754213"/>
          </a:xfrm>
          <a:custGeom>
            <a:avLst/>
            <a:gdLst>
              <a:gd name="connsiteX0" fmla="*/ 0 w 4823514"/>
              <a:gd name="connsiteY0" fmla="*/ 0 h 6907684"/>
              <a:gd name="connsiteX1" fmla="*/ 4823514 w 4823514"/>
              <a:gd name="connsiteY1" fmla="*/ 0 h 6907684"/>
              <a:gd name="connsiteX2" fmla="*/ 4823514 w 4823514"/>
              <a:gd name="connsiteY2" fmla="*/ 6907684 h 6907684"/>
              <a:gd name="connsiteX3" fmla="*/ 2047033 w 4823514"/>
              <a:gd name="connsiteY3" fmla="*/ 6907684 h 6907684"/>
              <a:gd name="connsiteX4" fmla="*/ 3452 w 4823514"/>
              <a:gd name="connsiteY4" fmla="*/ 5063526 h 6907684"/>
              <a:gd name="connsiteX5" fmla="*/ 0 w 4823514"/>
              <a:gd name="connsiteY5" fmla="*/ 4995172 h 6907684"/>
            </a:gdLst>
            <a:rect l="l" t="t" r="r" b="b"/>
            <a:pathLst>
              <a:path w="4823514" h="6907684">
                <a:moveTo>
                  <a:pt x="0" y="0"/>
                </a:moveTo>
                <a:lnTo>
                  <a:pt x="4823514" y="0"/>
                </a:lnTo>
                <a:lnTo>
                  <a:pt x="4823514" y="6907684"/>
                </a:lnTo>
                <a:lnTo>
                  <a:pt x="2047033" y="6907684"/>
                </a:lnTo>
                <a:cubicBezTo>
                  <a:pt x="983443" y="6907684"/>
                  <a:pt x="108647" y="6099362"/>
                  <a:pt x="3452" y="5063526"/>
                </a:cubicBezTo>
                <a:lnTo>
                  <a:pt x="0" y="4995172"/>
                </a:lnTo>
                <a:close/>
              </a:path>
            </a:pathLst>
          </a:custGeom>
          <a:gradFill>
            <a:gsLst>
              <a:gs pos="12000">
                <a:schemeClr val="accent1">
                  <a:alpha val="70245"/>
                </a:schemeClr>
              </a:gs>
              <a:gs pos="100000">
                <a:schemeClr val="accent1">
                  <a:lumMod val="40000"/>
                  <a:lumOff val="60000"/>
                  <a:alpha val="28521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052444" y="5744907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bg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 flipH="1" flipV="0">
            <a:off x="0" y="-42530"/>
            <a:ext cx="2843431" cy="87261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18801" y="300722"/>
            <a:ext cx="1945527" cy="2415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259867" y="691065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07404" y="4913015"/>
            <a:ext cx="5353964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49713" y="4965521"/>
            <a:ext cx="3235849" cy="5482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1">
            <a:off x="3871488" y="5205481"/>
            <a:ext cx="1481835" cy="45719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599266" y="796113"/>
            <a:ext cx="1261678" cy="2206326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99270" y="3003744"/>
            <a:ext cx="6296720" cy="13935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85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Prompt设计的重要性与技巧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85834" y="1612841"/>
            <a:ext cx="2806883" cy="1395622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10483" y="2258171"/>
            <a:ext cx="3276139" cy="2536466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710483" y="2083240"/>
            <a:ext cx="1056716" cy="870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05040" y="3084340"/>
            <a:ext cx="2687024" cy="1448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893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精确理解需求：明确的Prompt设计帮助模型更好地理解用户需求，生成高质量、符合预期的回答。
减少猜测空间：合理的Prompt设计减少模型的猜测空间，避免重复工作，节省计算资源和时间。
确保内容准确性：通过设定明确的目标、背景和限制条件，引导模型朝着正确方向进行推理和生成。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05040" y="2425260"/>
            <a:ext cx="2687024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提高模型输出质量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457931" y="2258171"/>
            <a:ext cx="3276139" cy="2536466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4457931" y="2083240"/>
            <a:ext cx="1056716" cy="870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752488" y="3084340"/>
            <a:ext cx="2687024" cy="1448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893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提升效率：好的Prompt设计减少与模型的交互次数，避免不必要的修正和调整，提高开发效率。
激发创造力：通过变化Prompt，激发模型进行多样化的思考和创意输出，适用于创意领域。
保持一致性：在处理长文本、报告或文档时，合理的Prompt设计确保模型保持一致的风格和结构。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752488" y="2425260"/>
            <a:ext cx="2687024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提升模型效率与多样性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05378" y="2258171"/>
            <a:ext cx="3276139" cy="2536466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1">
            <a:off x="8205378" y="2083240"/>
            <a:ext cx="1056716" cy="870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499936" y="3084340"/>
            <a:ext cx="2687024" cy="1448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7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优化特定任务：Prompt设计帮助大模型在处理特定领域或任务时优化表现，适应行业需求。
实现复杂任务：复杂的任务需要精心设计的Prompt来指导模型理解各个步骤并协调工作。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499936" y="2425260"/>
            <a:ext cx="2687024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优化特定任务与复杂任务处理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1">
            <a:off x="3914849" y="4317559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1">
            <a:off x="3729162" y="4506212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1">
            <a:off x="7667865" y="4317559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7482178" y="4506212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1">
            <a:off x="11420881" y="4317559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1">
            <a:off x="11235194" y="4506212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Prompt设计对大模型输出质量的影响</a:t>
            </a:r>
            <a:endParaRPr kumimoji="1" lang="zh-CN" altLang="en-US"/>
          </a:p>
        </p:txBody>
      </p:sp>
      <p:cxnSp>
        <p:nvCxnSpPr>
          <p:cNvPr id="22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23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0"/>
            <a:ext cx="12213266" cy="6918880"/>
          </a:xfrm>
          <a:custGeom>
            <a:avLst/>
            <a:gdLst>
              <a:gd name="connsiteX0" fmla="*/ 3183 w 12217450"/>
              <a:gd name="connsiteY0" fmla="*/ 3178 h 6864350"/>
              <a:gd name="connsiteX1" fmla="*/ 12214273 w 12217450"/>
              <a:gd name="connsiteY1" fmla="*/ 3178 h 6864350"/>
              <a:gd name="connsiteX2" fmla="*/ 12214273 w 12217450"/>
              <a:gd name="connsiteY2" fmla="*/ 6861178 h 6864350"/>
              <a:gd name="connsiteX3" fmla="*/ 3183 w 12217450"/>
              <a:gd name="connsiteY3" fmla="*/ 6861178 h 6864350"/>
            </a:gdLst>
            <a:rect l="l" t="t" r="r" b="b"/>
            <a:pathLst>
              <a:path w="12217450" h="6864350">
                <a:moveTo>
                  <a:pt x="3183" y="3178"/>
                </a:moveTo>
                <a:lnTo>
                  <a:pt x="12214273" y="3178"/>
                </a:lnTo>
                <a:lnTo>
                  <a:pt x="12214273" y="6861178"/>
                </a:lnTo>
                <a:lnTo>
                  <a:pt x="3183" y="6861178"/>
                </a:lnTo>
                <a:close/>
              </a:path>
            </a:pathLst>
          </a:custGeom>
          <a:gradFill>
            <a:gsLst>
              <a:gs pos="0">
                <a:schemeClr val="bg1">
                  <a:alpha val="90148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、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5562350" y="-14061"/>
            <a:ext cx="4517118" cy="6891111"/>
          </a:xfrm>
          <a:custGeom>
            <a:avLst/>
            <a:gdLst>
              <a:gd name="connsiteX0" fmla="*/ 0 w 4517118"/>
              <a:gd name="connsiteY0" fmla="*/ 4536 h 6891111"/>
              <a:gd name="connsiteX1" fmla="*/ 2596696 w 4517118"/>
              <a:gd name="connsiteY1" fmla="*/ 0 h 6891111"/>
              <a:gd name="connsiteX2" fmla="*/ 4517118 w 4517118"/>
              <a:gd name="connsiteY2" fmla="*/ 6872061 h 6891111"/>
              <a:gd name="connsiteX3" fmla="*/ 1924050 w 4517118"/>
              <a:gd name="connsiteY3" fmla="*/ 6891111 h 6891111"/>
              <a:gd name="connsiteX4" fmla="*/ 0 w 4517118"/>
              <a:gd name="connsiteY4" fmla="*/ 4536 h 6891111"/>
            </a:gdLst>
            <a:rect l="l" t="t" r="r" b="b"/>
            <a:pathLst>
              <a:path w="4517118" h="6891111">
                <a:moveTo>
                  <a:pt x="0" y="4536"/>
                </a:moveTo>
                <a:lnTo>
                  <a:pt x="2596696" y="0"/>
                </a:lnTo>
                <a:lnTo>
                  <a:pt x="4517118" y="6872061"/>
                </a:lnTo>
                <a:lnTo>
                  <a:pt x="1924050" y="6891111"/>
                </a:lnTo>
                <a:lnTo>
                  <a:pt x="0" y="4536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9332" t="0" r="16810" b="0"/>
          <a:stretch>
            <a:fillRect/>
          </a:stretch>
        </p:blipFill>
        <p:spPr>
          <a:xfrm rot="0" flipH="1" flipV="0">
            <a:off x="6018868" y="-5608"/>
            <a:ext cx="4516024" cy="6863608"/>
          </a:xfrm>
          <a:custGeom>
            <a:avLst/>
            <a:gdLst/>
            <a:rect l="l" t="t" r="r" b="b"/>
            <a:pathLst>
              <a:path w="4516024" h="6863608">
                <a:moveTo>
                  <a:pt x="0" y="0"/>
                </a:moveTo>
                <a:lnTo>
                  <a:pt x="2597964" y="0"/>
                </a:lnTo>
                <a:lnTo>
                  <a:pt x="4516024" y="6863608"/>
                </a:lnTo>
                <a:lnTo>
                  <a:pt x="1917634" y="686360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1" flipV="0">
            <a:off x="8557532" y="-9526"/>
            <a:ext cx="4726668" cy="6867525"/>
          </a:xfrm>
          <a:custGeom>
            <a:avLst/>
            <a:gdLst>
              <a:gd name="connsiteX0" fmla="*/ 0 w 4726668"/>
              <a:gd name="connsiteY0" fmla="*/ 0 h 6867525"/>
              <a:gd name="connsiteX1" fmla="*/ 2825296 w 4726668"/>
              <a:gd name="connsiteY1" fmla="*/ 4989 h 6867525"/>
              <a:gd name="connsiteX2" fmla="*/ 4726668 w 4726668"/>
              <a:gd name="connsiteY2" fmla="*/ 6867525 h 6867525"/>
              <a:gd name="connsiteX3" fmla="*/ 9525 w 4726668"/>
              <a:gd name="connsiteY3" fmla="*/ 6867525 h 6867525"/>
              <a:gd name="connsiteX4" fmla="*/ 0 w 4726668"/>
              <a:gd name="connsiteY4" fmla="*/ 0 h 6867525"/>
            </a:gdLst>
            <a:rect l="l" t="t" r="r" b="b"/>
            <a:pathLst>
              <a:path w="4726668" h="6867525">
                <a:moveTo>
                  <a:pt x="0" y="0"/>
                </a:moveTo>
                <a:lnTo>
                  <a:pt x="2825296" y="4989"/>
                </a:lnTo>
                <a:lnTo>
                  <a:pt x="4726668" y="6867525"/>
                </a:lnTo>
                <a:lnTo>
                  <a:pt x="9525" y="68675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544602" y="1461580"/>
            <a:ext cx="4096443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简明与复杂Prompt的对比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544603" y="1793394"/>
            <a:ext cx="4096443" cy="11377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94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简明Prompt：如“生成一个Python函数，实现文件读取并输出文件内容。”
复杂Prompt：如“你是一个Python开发者，请编写一个函数，要求能读取指定路径的文件并返回内容。如果文件不存在，抛出异常并给出错误提示。”
效果对比：复杂Prompt能更准确地完成任务，提高输出的实用性和质量。</a:t>
            </a: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 rot="0" flipH="1" flipV="0">
            <a:off x="5870227" y="1947260"/>
            <a:ext cx="820469" cy="0"/>
          </a:xfrm>
          <a:prstGeom prst="line">
            <a:avLst/>
          </a:prstGeom>
          <a:noFill/>
          <a:ln w="28575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 rot="0" flipH="1" flipV="0">
            <a:off x="6129363" y="1491198"/>
            <a:ext cx="302196" cy="302196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15477" y="3124055"/>
            <a:ext cx="4096443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Prompt设计中的关键要素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28449" y="3459700"/>
            <a:ext cx="4096443" cy="11377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94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明确角色定位：在Prompt中明确模型的角色，如“你是一名高级IT产品经理”或“你是一名资深前端开发工程师”。
详细描述需求：提供清晰的任务描述、目标、背景和限制条件，确保模型准确理解任务要求。
分步细化任务：对于复杂任务，将任务分解为多个子任务，逐步引导模型完成。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 rot="0" flipH="1" flipV="0">
            <a:off x="5459992" y="3486659"/>
            <a:ext cx="820469" cy="0"/>
          </a:xfrm>
          <a:prstGeom prst="line">
            <a:avLst/>
          </a:prstGeom>
          <a:noFill/>
          <a:ln w="28575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 rot="0" flipH="1" flipV="0">
            <a:off x="5719128" y="3057722"/>
            <a:ext cx="302196" cy="273975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 rot="0" flipH="1" flipV="0">
            <a:off x="4970816" y="5163356"/>
            <a:ext cx="820469" cy="0"/>
          </a:xfrm>
          <a:prstGeom prst="line">
            <a:avLst/>
          </a:prstGeom>
          <a:noFill/>
          <a:ln w="28575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 rot="0" flipH="0" flipV="0">
            <a:off x="688649" y="4761902"/>
            <a:ext cx="4096443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动态调整Prompt策略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88650" y="5097991"/>
            <a:ext cx="4096443" cy="11377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根据模型反馈调整：根据模型生成的结果，动态调整Prompt内容，优化模型输出。
结合上下文信息：在Prompt中引用相关上下文信息，帮助模型更好地理解任务背景和需求。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5229952" y="4724028"/>
            <a:ext cx="302196" cy="279552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72720" y="247319"/>
            <a:ext cx="114427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Prompt设计技巧与示例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 rot="0" flipH="0" flipV="0">
            <a:off x="312738" y="770539"/>
            <a:ext cx="11307762" cy="0"/>
          </a:xfrm>
          <a:prstGeom prst="line">
            <a:avLst/>
          </a:prstGeom>
          <a:noFill/>
          <a:ln w="6350" cap="rnd">
            <a:solidFill>
              <a:schemeClr val="bg1">
                <a:lumMod val="65000"/>
              </a:schemeClr>
            </a:solidFill>
            <a:round/>
          </a:ln>
        </p:spPr>
      </p:cxnSp>
      <p:cxnSp>
        <p:nvCxnSpPr>
          <p:cNvPr id="20" name="标题 1"/>
          <p:cNvCxnSpPr/>
          <p:nvPr/>
        </p:nvCxnSpPr>
        <p:spPr>
          <a:xfrm rot="0" flipH="0" flipV="0">
            <a:off x="312738" y="770539"/>
            <a:ext cx="652463" cy="0"/>
          </a:xfrm>
          <a:prstGeom prst="line">
            <a:avLst/>
          </a:prstGeom>
          <a:noFill/>
          <a:ln w="44450" cap="sq">
            <a:solidFill>
              <a:schemeClr val="accent1"/>
            </a:solidFill>
            <a:round/>
          </a:ln>
        </p:spPr>
      </p:cxn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2531"/>
            <a:ext cx="12244915" cy="690053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637" t="0" r="637" b="0"/>
          <a:stretch>
            <a:fillRect/>
          </a:stretch>
        </p:blipFill>
        <p:spPr>
          <a:xfrm rot="0" flipH="0" flipV="0">
            <a:off x="15824" y="-58860"/>
            <a:ext cx="12213266" cy="6933187"/>
          </a:xfrm>
          <a:custGeom>
            <a:avLst/>
            <a:gdLst>
              <a:gd name="connsiteX0" fmla="*/ 0 w 12213266"/>
              <a:gd name="connsiteY0" fmla="*/ 0 h 6933187"/>
              <a:gd name="connsiteX1" fmla="*/ 12213266 w 12213266"/>
              <a:gd name="connsiteY1" fmla="*/ 0 h 6933187"/>
              <a:gd name="connsiteX2" fmla="*/ 12213266 w 12213266"/>
              <a:gd name="connsiteY2" fmla="*/ 6933187 h 6933187"/>
              <a:gd name="connsiteX3" fmla="*/ 0 w 12213266"/>
              <a:gd name="connsiteY3" fmla="*/ 6933187 h 6933187"/>
            </a:gdLst>
            <a:rect l="l" t="t" r="r" b="b"/>
            <a:pathLst>
              <a:path w="12213266" h="6933187">
                <a:moveTo>
                  <a:pt x="0" y="0"/>
                </a:moveTo>
                <a:lnTo>
                  <a:pt x="12213266" y="0"/>
                </a:lnTo>
                <a:lnTo>
                  <a:pt x="12213266" y="6933187"/>
                </a:lnTo>
                <a:lnTo>
                  <a:pt x="0" y="693318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-58860"/>
            <a:ext cx="7368486" cy="6949517"/>
          </a:xfrm>
          <a:custGeom>
            <a:avLst/>
            <a:gdLst>
              <a:gd name="connsiteX0" fmla="*/ 0 w 7368486"/>
              <a:gd name="connsiteY0" fmla="*/ 0 h 6933187"/>
              <a:gd name="connsiteX1" fmla="*/ 7368486 w 7368486"/>
              <a:gd name="connsiteY1" fmla="*/ 0 h 6933187"/>
              <a:gd name="connsiteX2" fmla="*/ 7368486 w 7368486"/>
              <a:gd name="connsiteY2" fmla="*/ 4586853 h 6933187"/>
              <a:gd name="connsiteX3" fmla="*/ 5022152 w 7368486"/>
              <a:gd name="connsiteY3" fmla="*/ 6933187 h 6933187"/>
              <a:gd name="connsiteX4" fmla="*/ 0 w 7368486"/>
              <a:gd name="connsiteY4" fmla="*/ 6933187 h 6933187"/>
            </a:gdLst>
            <a:rect l="l" t="t" r="r" b="b"/>
            <a:pathLst>
              <a:path w="7368486" h="6933187">
                <a:moveTo>
                  <a:pt x="0" y="0"/>
                </a:moveTo>
                <a:lnTo>
                  <a:pt x="7368486" y="0"/>
                </a:lnTo>
                <a:lnTo>
                  <a:pt x="7368486" y="4586853"/>
                </a:lnTo>
                <a:cubicBezTo>
                  <a:pt x="7368486" y="5882697"/>
                  <a:pt x="6317996" y="6933187"/>
                  <a:pt x="5022152" y="6933187"/>
                </a:cubicBezTo>
                <a:lnTo>
                  <a:pt x="0" y="6933187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83662" y="4788401"/>
            <a:ext cx="5353964" cy="621902"/>
          </a:xfrm>
          <a:prstGeom prst="round2Diag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1" flipV="0">
            <a:off x="9532239" y="3142905"/>
            <a:ext cx="2712676" cy="3754213"/>
          </a:xfrm>
          <a:custGeom>
            <a:avLst/>
            <a:gdLst>
              <a:gd name="connsiteX0" fmla="*/ 0 w 4823514"/>
              <a:gd name="connsiteY0" fmla="*/ 0 h 6907684"/>
              <a:gd name="connsiteX1" fmla="*/ 4823514 w 4823514"/>
              <a:gd name="connsiteY1" fmla="*/ 0 h 6907684"/>
              <a:gd name="connsiteX2" fmla="*/ 4823514 w 4823514"/>
              <a:gd name="connsiteY2" fmla="*/ 6907684 h 6907684"/>
              <a:gd name="connsiteX3" fmla="*/ 2047033 w 4823514"/>
              <a:gd name="connsiteY3" fmla="*/ 6907684 h 6907684"/>
              <a:gd name="connsiteX4" fmla="*/ 3452 w 4823514"/>
              <a:gd name="connsiteY4" fmla="*/ 5063526 h 6907684"/>
              <a:gd name="connsiteX5" fmla="*/ 0 w 4823514"/>
              <a:gd name="connsiteY5" fmla="*/ 4995172 h 6907684"/>
            </a:gdLst>
            <a:rect l="l" t="t" r="r" b="b"/>
            <a:pathLst>
              <a:path w="4823514" h="6907684">
                <a:moveTo>
                  <a:pt x="0" y="0"/>
                </a:moveTo>
                <a:lnTo>
                  <a:pt x="4823514" y="0"/>
                </a:lnTo>
                <a:lnTo>
                  <a:pt x="4823514" y="6907684"/>
                </a:lnTo>
                <a:lnTo>
                  <a:pt x="2047033" y="6907684"/>
                </a:lnTo>
                <a:cubicBezTo>
                  <a:pt x="983443" y="6907684"/>
                  <a:pt x="108647" y="6099362"/>
                  <a:pt x="3452" y="5063526"/>
                </a:cubicBezTo>
                <a:lnTo>
                  <a:pt x="0" y="4995172"/>
                </a:lnTo>
                <a:close/>
              </a:path>
            </a:pathLst>
          </a:custGeom>
          <a:gradFill>
            <a:gsLst>
              <a:gs pos="12000">
                <a:schemeClr val="accent1">
                  <a:alpha val="70245"/>
                </a:schemeClr>
              </a:gs>
              <a:gs pos="100000">
                <a:schemeClr val="accent1">
                  <a:lumMod val="40000"/>
                  <a:lumOff val="60000"/>
                  <a:alpha val="28521"/>
                </a:schemeClr>
              </a:gs>
            </a:gsLst>
            <a:lin ang="5400000" scaled="0"/>
          </a:gra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052444" y="5744907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bg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 flipH="1" flipV="0">
            <a:off x="0" y="-42530"/>
            <a:ext cx="2843431" cy="87261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18801" y="300722"/>
            <a:ext cx="1945527" cy="24159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259867" y="691065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07404" y="4913015"/>
            <a:ext cx="5353964" cy="621902"/>
          </a:xfrm>
          <a:prstGeom prst="round2DiagRect">
            <a:avLst/>
          </a:prstGeom>
          <a:gradFill>
            <a:gsLst>
              <a:gs pos="12000">
                <a:schemeClr val="accent1"/>
              </a:gs>
              <a:gs pos="88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49713" y="4965521"/>
            <a:ext cx="3235849" cy="5482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1">
            <a:off x="3871488" y="5205481"/>
            <a:ext cx="1481835" cy="45719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599266" y="796113"/>
            <a:ext cx="1261678" cy="2206326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99270" y="3003744"/>
            <a:ext cx="6296720" cy="13935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36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Copilot在项目开发中的应用实践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85834" y="1612841"/>
            <a:ext cx="2806883" cy="1395622"/>
          </a:xfrm>
          <a:prstGeom prst="rect">
            <a:avLst/>
          </a:prstGeom>
          <a:noFill/>
          <a:ln cap="sq">
            <a:noFill/>
          </a:ln>
          <a:effectLst>
            <a:outerShdw dist="127000" blurRad="457200" dir="5400000" sx="90000" sy="90000" kx="0" ky="0" algn="b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B5394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B5394"/>
      </a:accent1>
      <a:accent2>
        <a:srgbClr val="0075A2"/>
      </a:accent2>
      <a:accent3>
        <a:srgbClr val="089CA2"/>
      </a:accent3>
      <a:accent4>
        <a:srgbClr val="5FF2CA"/>
      </a:accent4>
      <a:accent5>
        <a:srgbClr val="54A838"/>
      </a:accent5>
      <a:accent6>
        <a:srgbClr val="7E9532"/>
      </a:accent6>
      <a:hlink>
        <a:srgbClr val="B76C00"/>
      </a:hlink>
      <a:folHlink>
        <a:srgbClr val="3ECCB4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